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notesSlides/notesSlide1.xml" ContentType="application/vnd.openxmlformats-officedocument.presentationml.notesSlide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notesSlides/notesSlide2.xml" ContentType="application/vnd.openxmlformats-officedocument.presentationml.notesSlide+xml"/>
  <Override PartName="/ppt/charts/chart29.xml" ContentType="application/vnd.openxmlformats-officedocument.drawingml.chart+xml"/>
  <Override PartName="/ppt/notesSlides/notesSlide3.xml" ContentType="application/vnd.openxmlformats-officedocument.presentationml.notesSlide+xml"/>
  <Override PartName="/ppt/charts/chart30.xml" ContentType="application/vnd.openxmlformats-officedocument.drawingml.chart+xml"/>
  <Override PartName="/ppt/notesSlides/notesSlide4.xml" ContentType="application/vnd.openxmlformats-officedocument.presentationml.notesSlide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48" r:id="rId1"/>
  </p:sldMasterIdLst>
  <p:notesMasterIdLst>
    <p:notesMasterId r:id="rId78"/>
  </p:notesMasterIdLst>
  <p:handoutMasterIdLst>
    <p:handoutMasterId r:id="rId79"/>
  </p:handoutMasterIdLst>
  <p:sldIdLst>
    <p:sldId id="287" r:id="rId2"/>
    <p:sldId id="280" r:id="rId3"/>
    <p:sldId id="339" r:id="rId4"/>
    <p:sldId id="340" r:id="rId5"/>
    <p:sldId id="341" r:id="rId6"/>
    <p:sldId id="338" r:id="rId7"/>
    <p:sldId id="403" r:id="rId8"/>
    <p:sldId id="316" r:id="rId9"/>
    <p:sldId id="351" r:id="rId10"/>
    <p:sldId id="352" r:id="rId11"/>
    <p:sldId id="353" r:id="rId12"/>
    <p:sldId id="295" r:id="rId13"/>
    <p:sldId id="343" r:id="rId14"/>
    <p:sldId id="404" r:id="rId15"/>
    <p:sldId id="297" r:id="rId16"/>
    <p:sldId id="347" r:id="rId17"/>
    <p:sldId id="303" r:id="rId18"/>
    <p:sldId id="304" r:id="rId19"/>
    <p:sldId id="298" r:id="rId20"/>
    <p:sldId id="374" r:id="rId21"/>
    <p:sldId id="299" r:id="rId22"/>
    <p:sldId id="376" r:id="rId23"/>
    <p:sldId id="302" r:id="rId24"/>
    <p:sldId id="378" r:id="rId25"/>
    <p:sldId id="380" r:id="rId26"/>
    <p:sldId id="318" r:id="rId27"/>
    <p:sldId id="307" r:id="rId28"/>
    <p:sldId id="383" r:id="rId29"/>
    <p:sldId id="308" r:id="rId30"/>
    <p:sldId id="319" r:id="rId31"/>
    <p:sldId id="348" r:id="rId32"/>
    <p:sldId id="309" r:id="rId33"/>
    <p:sldId id="310" r:id="rId34"/>
    <p:sldId id="311" r:id="rId35"/>
    <p:sldId id="312" r:id="rId36"/>
    <p:sldId id="384" r:id="rId37"/>
    <p:sldId id="320" r:id="rId38"/>
    <p:sldId id="385" r:id="rId39"/>
    <p:sldId id="350" r:id="rId40"/>
    <p:sldId id="386" r:id="rId41"/>
    <p:sldId id="321" r:id="rId42"/>
    <p:sldId id="315" r:id="rId43"/>
    <p:sldId id="322" r:id="rId44"/>
    <p:sldId id="387" r:id="rId45"/>
    <p:sldId id="323" r:id="rId46"/>
    <p:sldId id="388" r:id="rId47"/>
    <p:sldId id="324" r:id="rId48"/>
    <p:sldId id="325" r:id="rId49"/>
    <p:sldId id="390" r:id="rId50"/>
    <p:sldId id="326" r:id="rId51"/>
    <p:sldId id="391" r:id="rId52"/>
    <p:sldId id="327" r:id="rId53"/>
    <p:sldId id="328" r:id="rId54"/>
    <p:sldId id="329" r:id="rId55"/>
    <p:sldId id="330" r:id="rId56"/>
    <p:sldId id="392" r:id="rId57"/>
    <p:sldId id="393" r:id="rId58"/>
    <p:sldId id="331" r:id="rId59"/>
    <p:sldId id="332" r:id="rId60"/>
    <p:sldId id="394" r:id="rId61"/>
    <p:sldId id="405" r:id="rId62"/>
    <p:sldId id="333" r:id="rId63"/>
    <p:sldId id="334" r:id="rId64"/>
    <p:sldId id="395" r:id="rId65"/>
    <p:sldId id="396" r:id="rId66"/>
    <p:sldId id="397" r:id="rId67"/>
    <p:sldId id="359" r:id="rId68"/>
    <p:sldId id="368" r:id="rId69"/>
    <p:sldId id="360" r:id="rId70"/>
    <p:sldId id="361" r:id="rId71"/>
    <p:sldId id="369" r:id="rId72"/>
    <p:sldId id="406" r:id="rId73"/>
    <p:sldId id="400" r:id="rId74"/>
    <p:sldId id="402" r:id="rId75"/>
    <p:sldId id="364" r:id="rId76"/>
    <p:sldId id="365" r:id="rId77"/>
  </p:sldIdLst>
  <p:sldSz cx="9144000" cy="6858000" type="screen4x3"/>
  <p:notesSz cx="6889750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9" autoAdjust="0"/>
    <p:restoredTop sz="94508" autoAdjust="0"/>
  </p:normalViewPr>
  <p:slideViewPr>
    <p:cSldViewPr>
      <p:cViewPr>
        <p:scale>
          <a:sx n="90" d="100"/>
          <a:sy n="90" d="100"/>
        </p:scale>
        <p:origin x="312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b="0" dirty="0" smtClean="0">
                <a:solidFill>
                  <a:schemeClr val="bg1"/>
                </a:solidFill>
              </a:rPr>
              <a:t>Основные показатели</a:t>
            </a:r>
            <a:r>
              <a:rPr lang="ru-RU" b="0" baseline="0" dirty="0" smtClean="0">
                <a:solidFill>
                  <a:schemeClr val="bg1"/>
                </a:solidFill>
              </a:rPr>
              <a:t> социально-экономического развития Республики Хакасия</a:t>
            </a:r>
            <a:endParaRPr lang="ru-RU" b="0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22912418333446818"/>
          <c:y val="1.8073846249183595E-2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9.9707671369847789E-2"/>
          <c:y val="0.20271882310445177"/>
          <c:w val="0.8466580550189764"/>
          <c:h val="0.331929290011143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Промышленное
 производство</c:v>
                </c:pt>
                <c:pt idx="1">
                  <c:v>Сельское
 хозяйство</c:v>
                </c:pt>
                <c:pt idx="2">
                  <c:v>Объем 
строительных
 работ</c:v>
                </c:pt>
                <c:pt idx="3">
                  <c:v>Жилищное 
строительство</c:v>
                </c:pt>
                <c:pt idx="4">
                  <c:v>Инвестиции 
в основной 
капитал</c:v>
                </c:pt>
                <c:pt idx="5">
                  <c:v>Оборот 
розничной 
торговли</c:v>
                </c:pt>
                <c:pt idx="6">
                  <c:v>Объем 
платных 
услуг 
населению</c:v>
                </c:pt>
                <c:pt idx="7">
                  <c:v>Реальная 
заработная 
плата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106.7</c:v>
                </c:pt>
                <c:pt idx="1">
                  <c:v>97</c:v>
                </c:pt>
                <c:pt idx="2">
                  <c:v>109.6</c:v>
                </c:pt>
                <c:pt idx="3">
                  <c:v>131.4</c:v>
                </c:pt>
                <c:pt idx="4">
                  <c:v>88.6</c:v>
                </c:pt>
                <c:pt idx="5">
                  <c:v>103</c:v>
                </c:pt>
                <c:pt idx="6">
                  <c:v>100.5</c:v>
                </c:pt>
                <c:pt idx="7">
                  <c:v>101.6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FC0-4915-AC14-C25C20C0088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Лист1!$A$2:$A$9</c:f>
              <c:strCache>
                <c:ptCount val="8"/>
                <c:pt idx="0">
                  <c:v>Промышленное
 производство</c:v>
                </c:pt>
                <c:pt idx="1">
                  <c:v>Сельское
 хозяйство</c:v>
                </c:pt>
                <c:pt idx="2">
                  <c:v>Объем 
строительных
 работ</c:v>
                </c:pt>
                <c:pt idx="3">
                  <c:v>Жилищное 
строительство</c:v>
                </c:pt>
                <c:pt idx="4">
                  <c:v>Инвестиции 
в основной 
капитал</c:v>
                </c:pt>
                <c:pt idx="5">
                  <c:v>Оборот 
розничной 
торговли</c:v>
                </c:pt>
                <c:pt idx="6">
                  <c:v>Объем 
платных 
услуг 
населению</c:v>
                </c:pt>
                <c:pt idx="7">
                  <c:v>Реальная 
заработная 
плата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  <c:pt idx="0">
                  <c:v>103.1</c:v>
                </c:pt>
                <c:pt idx="1">
                  <c:v>101.1</c:v>
                </c:pt>
                <c:pt idx="2">
                  <c:v>96.7</c:v>
                </c:pt>
                <c:pt idx="3">
                  <c:v>116.1</c:v>
                </c:pt>
                <c:pt idx="4">
                  <c:v>98.1</c:v>
                </c:pt>
                <c:pt idx="5">
                  <c:v>98.6</c:v>
                </c:pt>
                <c:pt idx="6">
                  <c:v>96.1</c:v>
                </c:pt>
                <c:pt idx="7">
                  <c:v>104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FC0-4915-AC14-C25C20C008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5815680"/>
        <c:axId val="134673920"/>
      </c:barChart>
      <c:catAx>
        <c:axId val="65815680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0"/>
        <c:majorTickMark val="out"/>
        <c:minorTickMark val="none"/>
        <c:tickLblPos val="nextTo"/>
        <c:txPr>
          <a:bodyPr rot="-5400000" vert="horz"/>
          <a:lstStyle/>
          <a:p>
            <a:pPr>
              <a:defRPr sz="1000"/>
            </a:pPr>
            <a:endParaRPr lang="ru-RU"/>
          </a:p>
        </c:txPr>
        <c:crossAx val="134673920"/>
        <c:crosses val="autoZero"/>
        <c:auto val="1"/>
        <c:lblAlgn val="ctr"/>
        <c:lblOffset val="100"/>
        <c:noMultiLvlLbl val="0"/>
      </c:catAx>
      <c:valAx>
        <c:axId val="134673920"/>
        <c:scaling>
          <c:orientation val="minMax"/>
          <c:min val="4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65815680"/>
        <c:crosses val="autoZero"/>
        <c:crossBetween val="between"/>
        <c:majorUnit val="40"/>
      </c:valAx>
      <c:spPr>
        <a:ln>
          <a:noFill/>
        </a:ln>
      </c:spPr>
    </c:plotArea>
    <c:legend>
      <c:legendPos val="b"/>
      <c:layout>
        <c:manualLayout>
          <c:xMode val="edge"/>
          <c:yMode val="edge"/>
          <c:x val="0.40554398525611851"/>
          <c:y val="0.90081033061456461"/>
          <c:w val="0.18891202948776301"/>
          <c:h val="9.9189669385435414E-2"/>
        </c:manualLayout>
      </c:layout>
      <c:overlay val="0"/>
      <c:txPr>
        <a:bodyPr/>
        <a:lstStyle/>
        <a:p>
          <a:pPr>
            <a:defRPr sz="1200" b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ru-RU" sz="1200" b="0" dirty="0" smtClean="0">
                <a:solidFill>
                  <a:schemeClr val="bg1"/>
                </a:solidFill>
                <a:effectLst/>
              </a:rPr>
              <a:t>Доля детей, в возрасте 1–6 лет, получающих дошкольную образовательную услугу, %</a:t>
            </a:r>
            <a:endParaRPr lang="ru-RU" sz="1200" b="0" dirty="0">
              <a:solidFill>
                <a:schemeClr val="bg1"/>
              </a:solidFill>
              <a:effectLst/>
            </a:endParaRPr>
          </a:p>
        </c:rich>
      </c:tx>
      <c:layout>
        <c:manualLayout>
          <c:xMode val="edge"/>
          <c:yMode val="edge"/>
          <c:x val="0.17323578031559711"/>
          <c:y val="6.9141995644387624E-2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0.11945914085826954"/>
          <c:y val="0.22105513617472633"/>
          <c:w val="0.81983897662617977"/>
          <c:h val="0.3389936115103295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6"/>
              <c:layout>
                <c:manualLayout>
                  <c:x val="-2.9149279427517333E-3"/>
                  <c:y val="9.243808811190093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11EB-4641-A363-1BB7F7A42062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0"/>
                  <c:y val="9.465278384277792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11EB-4641-A363-1BB7F7A42062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 sz="10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0.0</c:formatCode>
                <c:ptCount val="13"/>
                <c:pt idx="0" formatCode="General">
                  <c:v>80.2</c:v>
                </c:pt>
                <c:pt idx="1">
                  <c:v>88</c:v>
                </c:pt>
                <c:pt idx="2" formatCode="General">
                  <c:v>87.2</c:v>
                </c:pt>
                <c:pt idx="3" formatCode="General">
                  <c:v>75.900000000000006</c:v>
                </c:pt>
                <c:pt idx="4" formatCode="General">
                  <c:v>90.8</c:v>
                </c:pt>
                <c:pt idx="5" formatCode="General">
                  <c:v>76.599999999999994</c:v>
                </c:pt>
                <c:pt idx="6" formatCode="General">
                  <c:v>57.4</c:v>
                </c:pt>
                <c:pt idx="7" formatCode="General">
                  <c:v>58.1</c:v>
                </c:pt>
                <c:pt idx="8" formatCode="General">
                  <c:v>63.4</c:v>
                </c:pt>
                <c:pt idx="9">
                  <c:v>71</c:v>
                </c:pt>
                <c:pt idx="10" formatCode="General">
                  <c:v>57.3</c:v>
                </c:pt>
                <c:pt idx="11" formatCode="General">
                  <c:v>79.900000000000006</c:v>
                </c:pt>
                <c:pt idx="12" formatCode="General">
                  <c:v>64.7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701-43FA-9BBB-042B391025F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6"/>
              <c:layout>
                <c:manualLayout>
                  <c:x val="0"/>
                  <c:y val="0.1114379610407365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11EB-4641-A363-1BB7F7A42062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0"/>
                  <c:y val="9.465278384277792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11EB-4641-A363-1BB7F7A42062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2.9149279427517333E-3"/>
                  <c:y val="0.1110361537101290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11EB-4641-A363-1BB7F7A42062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 formatCode="0.0">
                  <c:v>82</c:v>
                </c:pt>
                <c:pt idx="1">
                  <c:v>81.7</c:v>
                </c:pt>
                <c:pt idx="2">
                  <c:v>86.5</c:v>
                </c:pt>
                <c:pt idx="3">
                  <c:v>76.8</c:v>
                </c:pt>
                <c:pt idx="4">
                  <c:v>91.8</c:v>
                </c:pt>
                <c:pt idx="5">
                  <c:v>78.7</c:v>
                </c:pt>
                <c:pt idx="6">
                  <c:v>59.5</c:v>
                </c:pt>
                <c:pt idx="7">
                  <c:v>58.1</c:v>
                </c:pt>
                <c:pt idx="8">
                  <c:v>78.900000000000006</c:v>
                </c:pt>
                <c:pt idx="9">
                  <c:v>65.7</c:v>
                </c:pt>
                <c:pt idx="10" formatCode="0.0">
                  <c:v>57</c:v>
                </c:pt>
                <c:pt idx="11">
                  <c:v>70.599999999999994</c:v>
                </c:pt>
                <c:pt idx="12" formatCode="0.0">
                  <c:v>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701-43FA-9BBB-042B391025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212352"/>
        <c:axId val="128218240"/>
      </c:barChart>
      <c:catAx>
        <c:axId val="1282123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28218240"/>
        <c:crosses val="autoZero"/>
        <c:auto val="1"/>
        <c:lblAlgn val="ctr"/>
        <c:lblOffset val="100"/>
        <c:noMultiLvlLbl val="0"/>
      </c:catAx>
      <c:valAx>
        <c:axId val="128218240"/>
        <c:scaling>
          <c:orientation val="minMax"/>
          <c:max val="100"/>
          <c:min val="40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28212352"/>
        <c:crosses val="autoZero"/>
        <c:crossBetween val="between"/>
        <c:majorUnit val="15"/>
        <c:minorUnit val="4.0000000000000008E-2"/>
      </c:valAx>
    </c:plotArea>
    <c:legend>
      <c:legendPos val="b"/>
      <c:layout>
        <c:manualLayout>
          <c:xMode val="edge"/>
          <c:yMode val="edge"/>
          <c:x val="0.38735063920100832"/>
          <c:y val="0.85479592318410769"/>
          <c:w val="0.17175007374659521"/>
          <c:h val="6.0090587280504704E-2"/>
        </c:manualLayout>
      </c:layout>
      <c:overlay val="0"/>
      <c:txPr>
        <a:bodyPr/>
        <a:lstStyle/>
        <a:p>
          <a:pPr>
            <a:defRPr b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/>
            </a:pPr>
            <a:r>
              <a:rPr lang="ru-RU" sz="1200" b="0" dirty="0" smtClean="0">
                <a:solidFill>
                  <a:schemeClr val="bg1"/>
                </a:solidFill>
                <a:effectLst/>
              </a:rPr>
              <a:t>Доля детей, в возрасте от 1 – 6 лет, </a:t>
            </a:r>
            <a:r>
              <a:rPr lang="ru-RU" sz="1200" b="0" baseline="0" dirty="0" smtClean="0">
                <a:solidFill>
                  <a:schemeClr val="bg1"/>
                </a:solidFill>
                <a:effectLst/>
              </a:rPr>
              <a:t> стоящих на учете для определения </a:t>
            </a:r>
            <a:br>
              <a:rPr lang="ru-RU" sz="1200" b="0" baseline="0" dirty="0" smtClean="0">
                <a:solidFill>
                  <a:schemeClr val="bg1"/>
                </a:solidFill>
                <a:effectLst/>
              </a:rPr>
            </a:br>
            <a:r>
              <a:rPr lang="ru-RU" sz="1200" b="0" baseline="0" dirty="0" smtClean="0">
                <a:solidFill>
                  <a:schemeClr val="bg1"/>
                </a:solidFill>
                <a:effectLst/>
              </a:rPr>
              <a:t>в муниципальные дошкольные образовательные учреждения,</a:t>
            </a:r>
            <a:r>
              <a:rPr lang="ru-RU" sz="1200" b="0" dirty="0" smtClean="0">
                <a:solidFill>
                  <a:schemeClr val="bg1"/>
                </a:solidFill>
                <a:effectLst/>
              </a:rPr>
              <a:t> %</a:t>
            </a:r>
            <a:endParaRPr lang="ru-RU" sz="1200" b="0" dirty="0">
              <a:solidFill>
                <a:schemeClr val="bg1"/>
              </a:solidFill>
              <a:effectLst/>
            </a:endParaRPr>
          </a:p>
        </c:rich>
      </c:tx>
      <c:layout>
        <c:manualLayout>
          <c:xMode val="edge"/>
          <c:yMode val="edge"/>
          <c:x val="0.17668210892219857"/>
          <c:y val="7.1750073335665937E-2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9.7597190063004782E-2"/>
          <c:y val="0.25649683315228339"/>
          <c:w val="0.81983897662617977"/>
          <c:h val="0.368798459626118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1.4575787323184946E-3"/>
                  <c:y val="9.90518901264958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9149279427517333E-3"/>
                  <c:y val="1.485778351897438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2.9149279427517333E-3"/>
                  <c:y val="7.42889175948719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2.127425097215943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4.3723919141275998E-3"/>
                  <c:y val="9.90518901264958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1.45746397137592E-3"/>
                  <c:y val="2.476297253162397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7.2873198568793335E-3"/>
                  <c:y val="9.90518901264958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1.4574639713758667E-3"/>
                  <c:y val="1.238148626581198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1.4574639713758667E-3"/>
                  <c:y val="9.90518901264958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1.0202247799631067E-2"/>
                  <c:y val="1.238148626581198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2.9149279427517333E-3"/>
                  <c:y val="9.90518901264958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4.3723919141275998E-3"/>
                  <c:y val="1.238148626581198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1.7606512741105541E-3"/>
                  <c:y val="1.238143799593946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6391-49A1-802B-30F1032A8F06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 wrap="square" lIns="38100" tIns="19050" rIns="38100" bIns="19050" anchor="ctr">
                <a:spAutoFit/>
              </a:bodyPr>
              <a:lstStyle/>
              <a:p>
                <a:pPr>
                  <a:defRPr sz="800" b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 formatCode="0.0">
                  <c:v>13</c:v>
                </c:pt>
                <c:pt idx="1">
                  <c:v>5.7</c:v>
                </c:pt>
                <c:pt idx="2">
                  <c:v>1.5</c:v>
                </c:pt>
                <c:pt idx="3" formatCode="0.0">
                  <c:v>5</c:v>
                </c:pt>
                <c:pt idx="4">
                  <c:v>2.6</c:v>
                </c:pt>
                <c:pt idx="5">
                  <c:v>10.199999999999999</c:v>
                </c:pt>
                <c:pt idx="6" formatCode="0.0">
                  <c:v>8.2100000000000009</c:v>
                </c:pt>
                <c:pt idx="7">
                  <c:v>0.6</c:v>
                </c:pt>
                <c:pt idx="8">
                  <c:v>0.4</c:v>
                </c:pt>
                <c:pt idx="9">
                  <c:v>3.8</c:v>
                </c:pt>
                <c:pt idx="10">
                  <c:v>4.8</c:v>
                </c:pt>
                <c:pt idx="11">
                  <c:v>5.4</c:v>
                </c:pt>
                <c:pt idx="12">
                  <c:v>5.5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701-43FA-9BBB-042B391025F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3.9208266717944982E-3"/>
                  <c:y val="9.0328977532136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7.42889175948719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E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9149279427517333E-3"/>
                  <c:y val="1.238148626581198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5.126934694559165E-3"/>
                  <c:y val="1.744312509859751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0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"/>
                  <c:y val="4.95259450632479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1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"/>
                  <c:y val="7.42889175948719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2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4574639713758667E-3"/>
                  <c:y val="7.42889175948719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3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2.9149279427517333E-3"/>
                  <c:y val="4.95259450632479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4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4.3723919141275998E-3"/>
                  <c:y val="9.905189012649589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5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0"/>
                  <c:y val="7.428891759487191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6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2.9149279427517333E-3"/>
                  <c:y val="4.95259450632479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7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4.1209251466188942E-3"/>
                  <c:y val="8.7199560724983698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8-6391-49A1-802B-30F1032A8F06}"/>
                </c:ex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6.8357783608639314E-3"/>
                  <c:y val="7.428991315707712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9-6391-49A1-802B-30F1032A8F06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800" b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0.0</c:formatCode>
                <c:ptCount val="13"/>
                <c:pt idx="0" formatCode="General">
                  <c:v>9.3000000000000007</c:v>
                </c:pt>
                <c:pt idx="1">
                  <c:v>4.03</c:v>
                </c:pt>
                <c:pt idx="2" formatCode="General">
                  <c:v>1.7</c:v>
                </c:pt>
                <c:pt idx="3" formatCode="General">
                  <c:v>5.2</c:v>
                </c:pt>
                <c:pt idx="4" formatCode="General">
                  <c:v>2.4</c:v>
                </c:pt>
                <c:pt idx="5" formatCode="General">
                  <c:v>4.7</c:v>
                </c:pt>
                <c:pt idx="6" formatCode="General">
                  <c:v>5.7</c:v>
                </c:pt>
                <c:pt idx="7" formatCode="General">
                  <c:v>1.5</c:v>
                </c:pt>
                <c:pt idx="8" formatCode="General">
                  <c:v>0.9</c:v>
                </c:pt>
                <c:pt idx="9">
                  <c:v>2.42</c:v>
                </c:pt>
                <c:pt idx="10" formatCode="General">
                  <c:v>2.4</c:v>
                </c:pt>
                <c:pt idx="11">
                  <c:v>5.05</c:v>
                </c:pt>
                <c:pt idx="12">
                  <c:v>4.43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701-43FA-9BBB-042B391025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286720"/>
        <c:axId val="128288256"/>
      </c:barChart>
      <c:catAx>
        <c:axId val="1282867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28288256"/>
        <c:crosses val="autoZero"/>
        <c:auto val="1"/>
        <c:lblAlgn val="ctr"/>
        <c:lblOffset val="100"/>
        <c:noMultiLvlLbl val="0"/>
      </c:catAx>
      <c:valAx>
        <c:axId val="128288256"/>
        <c:scaling>
          <c:orientation val="minMax"/>
          <c:max val="15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28286720"/>
        <c:crosses val="autoZero"/>
        <c:crossBetween val="between"/>
        <c:majorUnit val="3"/>
        <c:minorUnit val="4.0000000000000008E-2"/>
      </c:valAx>
    </c:plotArea>
    <c:legend>
      <c:legendPos val="b"/>
      <c:layout>
        <c:manualLayout>
          <c:xMode val="edge"/>
          <c:yMode val="edge"/>
          <c:x val="0.39070626867877795"/>
          <c:y val="0.9406575836603378"/>
          <c:w val="0.16320383173016123"/>
          <c:h val="4.2008335567525409E-2"/>
        </c:manualLayout>
      </c:layout>
      <c:overlay val="0"/>
      <c:txPr>
        <a:bodyPr/>
        <a:lstStyle/>
        <a:p>
          <a:pPr>
            <a:defRPr b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>
                <a:solidFill>
                  <a:schemeClr val="bg1"/>
                </a:solidFill>
              </a:defRPr>
            </a:pPr>
            <a:r>
              <a:rPr lang="ru-RU" sz="1200" b="0" dirty="0" smtClean="0">
                <a:solidFill>
                  <a:schemeClr val="bg1"/>
                </a:solidFill>
              </a:rPr>
              <a:t>Доля муниципальных общеобразовательных учреждений, </a:t>
            </a:r>
            <a:br>
              <a:rPr lang="ru-RU" sz="1200" b="0" dirty="0" smtClean="0">
                <a:solidFill>
                  <a:schemeClr val="bg1"/>
                </a:solidFill>
              </a:rPr>
            </a:br>
            <a:r>
              <a:rPr lang="ru-RU" sz="1200" b="0" dirty="0" smtClean="0">
                <a:solidFill>
                  <a:schemeClr val="bg1"/>
                </a:solidFill>
              </a:rPr>
              <a:t>соответствующих современным требованиям обучения,</a:t>
            </a:r>
            <a:r>
              <a:rPr lang="ru-RU" sz="1200" b="0" baseline="0" dirty="0" smtClean="0">
                <a:solidFill>
                  <a:schemeClr val="bg1"/>
                </a:solidFill>
              </a:rPr>
              <a:t> %</a:t>
            </a:r>
            <a:endParaRPr lang="ru-RU" sz="1200" b="0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24150837897921557"/>
          <c:y val="3.3584783311725385E-4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7.4327727630762619E-2"/>
          <c:y val="0.22433257746208315"/>
          <c:w val="0.9038738205118283"/>
          <c:h val="0.316485574046310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0.0</c:formatCode>
                <c:ptCount val="1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96</c:v>
                </c:pt>
                <c:pt idx="5">
                  <c:v>94</c:v>
                </c:pt>
                <c:pt idx="6">
                  <c:v>86</c:v>
                </c:pt>
                <c:pt idx="7">
                  <c:v>79.5</c:v>
                </c:pt>
                <c:pt idx="8">
                  <c:v>100</c:v>
                </c:pt>
                <c:pt idx="9">
                  <c:v>92</c:v>
                </c:pt>
                <c:pt idx="10">
                  <c:v>87</c:v>
                </c:pt>
                <c:pt idx="11">
                  <c:v>92</c:v>
                </c:pt>
                <c:pt idx="12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B73-4C22-A128-3526EC1BD42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0.0</c:formatCode>
                <c:ptCount val="1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96</c:v>
                </c:pt>
                <c:pt idx="5">
                  <c:v>95</c:v>
                </c:pt>
                <c:pt idx="6">
                  <c:v>87</c:v>
                </c:pt>
                <c:pt idx="7">
                  <c:v>83.5</c:v>
                </c:pt>
                <c:pt idx="8">
                  <c:v>100</c:v>
                </c:pt>
                <c:pt idx="9">
                  <c:v>93</c:v>
                </c:pt>
                <c:pt idx="10">
                  <c:v>90</c:v>
                </c:pt>
                <c:pt idx="11">
                  <c:v>92.5</c:v>
                </c:pt>
                <c:pt idx="12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B73-4C22-A128-3526EC1BD4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625472"/>
        <c:axId val="167627008"/>
      </c:barChart>
      <c:catAx>
        <c:axId val="16762547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7627008"/>
        <c:crosses val="autoZero"/>
        <c:auto val="1"/>
        <c:lblAlgn val="ctr"/>
        <c:lblOffset val="100"/>
        <c:noMultiLvlLbl val="0"/>
      </c:catAx>
      <c:valAx>
        <c:axId val="167627008"/>
        <c:scaling>
          <c:orientation val="minMax"/>
          <c:max val="100"/>
          <c:min val="40"/>
        </c:scaling>
        <c:delete val="0"/>
        <c:axPos val="l"/>
        <c:numFmt formatCode="0.0" sourceLinked="1"/>
        <c:majorTickMark val="out"/>
        <c:minorTickMark val="none"/>
        <c:tickLblPos val="nextTo"/>
        <c:crossAx val="167625472"/>
        <c:crosses val="autoZero"/>
        <c:crossBetween val="between"/>
        <c:majorUnit val="20"/>
      </c:valAx>
    </c:plotArea>
    <c:legend>
      <c:legendPos val="b"/>
      <c:layout>
        <c:manualLayout>
          <c:xMode val="edge"/>
          <c:yMode val="edge"/>
          <c:x val="0.36526777923551568"/>
          <c:y val="0.87681801019653394"/>
          <c:w val="0.22190418293098518"/>
          <c:h val="9.514041762070571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>
                <a:solidFill>
                  <a:schemeClr val="bg1"/>
                </a:solidFill>
              </a:defRPr>
            </a:pPr>
            <a:r>
              <a:rPr lang="ru-RU" sz="1200" b="0" dirty="0" smtClean="0">
                <a:solidFill>
                  <a:schemeClr val="bg1"/>
                </a:solidFill>
                <a:effectLst/>
              </a:rPr>
              <a:t>Доля обучающихся в муниципальных общеобразовательных учреждениях, занимающихся во вторую смену , %</a:t>
            </a:r>
            <a:endParaRPr lang="ru-RU" sz="1200" b="0" dirty="0">
              <a:solidFill>
                <a:schemeClr val="bg1"/>
              </a:solidFill>
              <a:effectLst/>
            </a:endParaRPr>
          </a:p>
        </c:rich>
      </c:tx>
      <c:layout>
        <c:manualLayout>
          <c:xMode val="edge"/>
          <c:yMode val="edge"/>
          <c:x val="0.13445256082657484"/>
          <c:y val="0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7.5577598821086348E-2"/>
          <c:y val="0.17381043115254677"/>
          <c:w val="0.85799025239044502"/>
          <c:h val="0.365161835784002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060B-46F5-A253-0CB97D7768D9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60B-46F5-A253-0CB97D7768D9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060B-46F5-A253-0CB97D7768D9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060B-46F5-A253-0CB97D7768D9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800" b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31.9</c:v>
                </c:pt>
                <c:pt idx="1">
                  <c:v>0</c:v>
                </c:pt>
                <c:pt idx="2">
                  <c:v>7.4</c:v>
                </c:pt>
                <c:pt idx="3">
                  <c:v>0</c:v>
                </c:pt>
                <c:pt idx="4">
                  <c:v>6.9</c:v>
                </c:pt>
                <c:pt idx="5">
                  <c:v>12.7</c:v>
                </c:pt>
                <c:pt idx="6">
                  <c:v>6.7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2.4</c:v>
                </c:pt>
                <c:pt idx="11">
                  <c:v>1.1000000000000001</c:v>
                </c:pt>
                <c:pt idx="12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D19-494F-AC48-705FDC4F012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1.3177051732090593E-2"/>
                  <c:y val="1.137628403087720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060B-46F5-A253-0CB97D7768D9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5273858460171093E-3"/>
                  <c:y val="-8.20074917395209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3205842956058859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060B-46F5-A253-0CB97D7768D9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7.3205842956058859E-3"/>
                  <c:y val="5.688142015438602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060B-46F5-A253-0CB97D7768D9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7.3205842956058859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060B-46F5-A253-0CB97D7768D9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024881801384824E-2"/>
                  <c:y val="2.844071007719301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060B-46F5-A253-0CB97D7768D9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4.3923505773635317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060B-46F5-A253-0CB97D7768D9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8.7847011547270634E-3"/>
                  <c:y val="8.532213023157904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060B-46F5-A253-0CB97D7768D9}"/>
                </c:ex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5.8564674364847084E-3"/>
                  <c:y val="1.422035503859650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E-060B-46F5-A253-0CB97D7768D9}"/>
                </c:ex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7.3205842956058859E-3"/>
                  <c:y val="1.422035503859650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060B-46F5-A253-0CB97D7768D9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34</c:v>
                </c:pt>
                <c:pt idx="1">
                  <c:v>0</c:v>
                </c:pt>
                <c:pt idx="2">
                  <c:v>30.4</c:v>
                </c:pt>
                <c:pt idx="3">
                  <c:v>0</c:v>
                </c:pt>
                <c:pt idx="4">
                  <c:v>24.1</c:v>
                </c:pt>
                <c:pt idx="5">
                  <c:v>21.8</c:v>
                </c:pt>
                <c:pt idx="6">
                  <c:v>21.3</c:v>
                </c:pt>
                <c:pt idx="7">
                  <c:v>0</c:v>
                </c:pt>
                <c:pt idx="8">
                  <c:v>0</c:v>
                </c:pt>
                <c:pt idx="9">
                  <c:v>7.7</c:v>
                </c:pt>
                <c:pt idx="10">
                  <c:v>16</c:v>
                </c:pt>
                <c:pt idx="11">
                  <c:v>7.2</c:v>
                </c:pt>
                <c:pt idx="12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D19-494F-AC48-705FDC4F01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801984"/>
        <c:axId val="167803520"/>
      </c:barChart>
      <c:catAx>
        <c:axId val="167801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7803520"/>
        <c:crosses val="autoZero"/>
        <c:auto val="1"/>
        <c:lblAlgn val="ctr"/>
        <c:lblOffset val="100"/>
        <c:noMultiLvlLbl val="0"/>
      </c:catAx>
      <c:valAx>
        <c:axId val="167803520"/>
        <c:scaling>
          <c:orientation val="minMax"/>
          <c:max val="35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7801984"/>
        <c:crosses val="autoZero"/>
        <c:crossBetween val="between"/>
        <c:majorUnit val="10"/>
      </c:valAx>
    </c:plotArea>
    <c:legend>
      <c:legendPos val="b"/>
      <c:layout>
        <c:manualLayout>
          <c:xMode val="edge"/>
          <c:yMode val="edge"/>
          <c:x val="0.30062753241622719"/>
          <c:y val="0.89635762761630877"/>
          <c:w val="0.27817048105766023"/>
          <c:h val="5.7537677437549672E-2"/>
        </c:manualLayout>
      </c:layout>
      <c:overlay val="0"/>
      <c:txPr>
        <a:bodyPr/>
        <a:lstStyle/>
        <a:p>
          <a:pPr>
            <a:defRPr b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>
                <a:solidFill>
                  <a:schemeClr val="bg1"/>
                </a:solidFill>
              </a:defRPr>
            </a:pPr>
            <a:r>
              <a:rPr lang="ru-RU" sz="1200" b="0" dirty="0" smtClean="0">
                <a:solidFill>
                  <a:schemeClr val="bg1"/>
                </a:solidFill>
                <a:effectLst/>
              </a:rPr>
              <a:t>Расходы бюджета муниципального образования на общее образование в расчёте на 1 обучающегося, тыс. рублей</a:t>
            </a:r>
            <a:endParaRPr lang="ru-RU" sz="1200" b="0" dirty="0">
              <a:solidFill>
                <a:schemeClr val="bg1"/>
              </a:solidFill>
              <a:effectLst/>
            </a:endParaRPr>
          </a:p>
        </c:rich>
      </c:tx>
      <c:layout>
        <c:manualLayout>
          <c:xMode val="edge"/>
          <c:yMode val="edge"/>
          <c:x val="0.10709925425641245"/>
          <c:y val="0"/>
        </c:manualLayout>
      </c:layout>
      <c:overlay val="0"/>
      <c:spPr>
        <a:solidFill>
          <a:schemeClr val="accent1">
            <a:lumMod val="75000"/>
          </a:schemeClr>
        </a:solidFill>
        <a:ln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6.5089395876162831E-2"/>
          <c:y val="0.19014512795450264"/>
          <c:w val="0.88221061430844394"/>
          <c:h val="0.404247767314743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8"/>
              <c:layout>
                <c:manualLayout>
                  <c:x val="-2.566234097936384E-3"/>
                  <c:y val="7.006508983981456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60B0-4118-9226-8633B1974751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spPr>
                <a:noFill/>
                <a:ln>
                  <a:noFill/>
                </a:ln>
                <a:effectLst/>
              </c:spPr>
              <c:txPr>
                <a:bodyPr rot="-5400000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5.7</c:v>
                </c:pt>
                <c:pt idx="1">
                  <c:v>7.1</c:v>
                </c:pt>
                <c:pt idx="2">
                  <c:v>11.6</c:v>
                </c:pt>
                <c:pt idx="3">
                  <c:v>12.1</c:v>
                </c:pt>
                <c:pt idx="4">
                  <c:v>4.7</c:v>
                </c:pt>
                <c:pt idx="5">
                  <c:v>15.1</c:v>
                </c:pt>
                <c:pt idx="6">
                  <c:v>12.9</c:v>
                </c:pt>
                <c:pt idx="7">
                  <c:v>20.6</c:v>
                </c:pt>
                <c:pt idx="8">
                  <c:v>3</c:v>
                </c:pt>
                <c:pt idx="9">
                  <c:v>20.100000000000001</c:v>
                </c:pt>
                <c:pt idx="10">
                  <c:v>0.04</c:v>
                </c:pt>
                <c:pt idx="11">
                  <c:v>16.7</c:v>
                </c:pt>
                <c:pt idx="12">
                  <c:v>13.1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866-4AF7-B3DF-7D10A39D026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8"/>
              <c:layout>
                <c:manualLayout>
                  <c:x val="-2.566234097936384E-3"/>
                  <c:y val="8.311445600565713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60B0-4118-9226-8633B1974751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6.8</c:v>
                </c:pt>
                <c:pt idx="1">
                  <c:v>9</c:v>
                </c:pt>
                <c:pt idx="2">
                  <c:v>13.8</c:v>
                </c:pt>
                <c:pt idx="3">
                  <c:v>8.3000000000000007</c:v>
                </c:pt>
                <c:pt idx="4">
                  <c:v>6.6</c:v>
                </c:pt>
                <c:pt idx="5">
                  <c:v>16.2</c:v>
                </c:pt>
                <c:pt idx="6">
                  <c:v>11.6</c:v>
                </c:pt>
                <c:pt idx="7">
                  <c:v>21.3</c:v>
                </c:pt>
                <c:pt idx="8">
                  <c:v>3.6</c:v>
                </c:pt>
                <c:pt idx="9">
                  <c:v>22.3</c:v>
                </c:pt>
                <c:pt idx="10">
                  <c:v>12.6</c:v>
                </c:pt>
                <c:pt idx="11">
                  <c:v>17.3</c:v>
                </c:pt>
                <c:pt idx="12">
                  <c:v>17.3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523-4D9F-A94D-2C09A2BAB2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167881728"/>
        <c:axId val="167920384"/>
      </c:barChart>
      <c:lineChart>
        <c:grouping val="standard"/>
        <c:varyColors val="0"/>
        <c:ser>
          <c:idx val="2"/>
          <c:order val="2"/>
          <c:tx>
            <c:strRef>
              <c:f>Лист1!$D$1</c:f>
              <c:strCache>
                <c:ptCount val="1"/>
                <c:pt idx="0">
                  <c:v>в среднем по Республике Хакасия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1.3472729014166017E-2"/>
                  <c:y val="-4.84167110898845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Лист1!$D$2:$D$14</c:f>
              <c:numCache>
                <c:formatCode>General</c:formatCode>
                <c:ptCount val="13"/>
                <c:pt idx="0">
                  <c:v>12.8</c:v>
                </c:pt>
                <c:pt idx="1">
                  <c:v>12.8</c:v>
                </c:pt>
                <c:pt idx="2">
                  <c:v>12.8</c:v>
                </c:pt>
                <c:pt idx="3">
                  <c:v>12.8</c:v>
                </c:pt>
                <c:pt idx="4">
                  <c:v>12.8</c:v>
                </c:pt>
                <c:pt idx="5">
                  <c:v>12.8</c:v>
                </c:pt>
                <c:pt idx="6">
                  <c:v>12.8</c:v>
                </c:pt>
                <c:pt idx="7">
                  <c:v>12.8</c:v>
                </c:pt>
                <c:pt idx="8">
                  <c:v>12.8</c:v>
                </c:pt>
                <c:pt idx="9">
                  <c:v>12.8</c:v>
                </c:pt>
                <c:pt idx="10">
                  <c:v>12.8</c:v>
                </c:pt>
                <c:pt idx="11">
                  <c:v>12.8</c:v>
                </c:pt>
                <c:pt idx="12">
                  <c:v>12.8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60B0-4118-9226-8633B19747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881728"/>
        <c:axId val="167920384"/>
      </c:lineChart>
      <c:catAx>
        <c:axId val="1678817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7920384"/>
        <c:crosses val="autoZero"/>
        <c:auto val="1"/>
        <c:lblAlgn val="ctr"/>
        <c:lblOffset val="100"/>
        <c:noMultiLvlLbl val="0"/>
      </c:catAx>
      <c:valAx>
        <c:axId val="167920384"/>
        <c:scaling>
          <c:orientation val="minMax"/>
          <c:max val="25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7881728"/>
        <c:crosses val="autoZero"/>
        <c:crossBetween val="between"/>
        <c:majorUnit val="5"/>
      </c:valAx>
    </c:plotArea>
    <c:legend>
      <c:legendPos val="b"/>
      <c:layout>
        <c:manualLayout>
          <c:xMode val="edge"/>
          <c:yMode val="edge"/>
          <c:x val="0.10226200401464089"/>
          <c:y val="0.94427365035507271"/>
          <c:w val="0.89773799598535908"/>
          <c:h val="5.572634964492728E-2"/>
        </c:manualLayout>
      </c:layout>
      <c:overlay val="0"/>
      <c:txPr>
        <a:bodyPr/>
        <a:lstStyle/>
        <a:p>
          <a:pPr>
            <a:defRPr b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>
                <a:solidFill>
                  <a:schemeClr val="bg1"/>
                </a:solidFill>
              </a:defRPr>
            </a:pPr>
            <a:r>
              <a:rPr lang="ru-RU" sz="1200" b="0" dirty="0" smtClean="0">
                <a:solidFill>
                  <a:schemeClr val="bg1"/>
                </a:solidFill>
                <a:effectLst/>
              </a:rPr>
              <a:t>Доля детей в возрасте 5</a:t>
            </a:r>
            <a:r>
              <a:rPr lang="ru-RU" sz="1200" b="0" i="0" u="none" strike="noStrike" baseline="0" dirty="0" smtClean="0">
                <a:effectLst/>
              </a:rPr>
              <a:t>–</a:t>
            </a:r>
            <a:r>
              <a:rPr lang="ru-RU" sz="1200" b="0" dirty="0" smtClean="0">
                <a:solidFill>
                  <a:schemeClr val="bg1"/>
                </a:solidFill>
                <a:effectLst/>
              </a:rPr>
              <a:t>18 лет, </a:t>
            </a:r>
            <a:br>
              <a:rPr lang="ru-RU" sz="1200" b="0" dirty="0" smtClean="0">
                <a:solidFill>
                  <a:schemeClr val="bg1"/>
                </a:solidFill>
                <a:effectLst/>
              </a:rPr>
            </a:br>
            <a:r>
              <a:rPr lang="ru-RU" sz="1200" b="0" dirty="0" smtClean="0">
                <a:solidFill>
                  <a:schemeClr val="bg1"/>
                </a:solidFill>
                <a:effectLst/>
              </a:rPr>
              <a:t>получающих услуги по дополнительному образованию, %</a:t>
            </a:r>
            <a:endParaRPr lang="ru-RU" sz="1200" b="0" dirty="0">
              <a:solidFill>
                <a:schemeClr val="bg1"/>
              </a:solidFill>
              <a:effectLst/>
            </a:endParaRPr>
          </a:p>
        </c:rich>
      </c:tx>
      <c:layout>
        <c:manualLayout>
          <c:xMode val="edge"/>
          <c:yMode val="edge"/>
          <c:x val="0.12535079816093495"/>
          <c:y val="3.3626276678768974E-3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9.8111815582134693E-2"/>
          <c:y val="0.17736343448738684"/>
          <c:w val="0.84699778411226756"/>
          <c:h val="0.337377233363117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Лист1!$A$2:$A$13</c:f>
              <c:strCache>
                <c:ptCount val="12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раойн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77.5</c:v>
                </c:pt>
                <c:pt idx="1">
                  <c:v>75</c:v>
                </c:pt>
                <c:pt idx="2">
                  <c:v>86.6</c:v>
                </c:pt>
                <c:pt idx="3">
                  <c:v>75.3</c:v>
                </c:pt>
                <c:pt idx="4">
                  <c:v>75.7</c:v>
                </c:pt>
                <c:pt idx="5">
                  <c:v>75</c:v>
                </c:pt>
                <c:pt idx="6">
                  <c:v>76</c:v>
                </c:pt>
                <c:pt idx="7">
                  <c:v>78</c:v>
                </c:pt>
                <c:pt idx="8">
                  <c:v>80</c:v>
                </c:pt>
                <c:pt idx="9">
                  <c:v>97</c:v>
                </c:pt>
                <c:pt idx="10">
                  <c:v>76.5</c:v>
                </c:pt>
                <c:pt idx="11">
                  <c:v>76.5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0EF-4FC2-BCF7-28D661367594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раойн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77.5</c:v>
                </c:pt>
                <c:pt idx="1">
                  <c:v>75</c:v>
                </c:pt>
                <c:pt idx="2">
                  <c:v>87</c:v>
                </c:pt>
                <c:pt idx="3">
                  <c:v>61.5</c:v>
                </c:pt>
                <c:pt idx="4">
                  <c:v>72</c:v>
                </c:pt>
                <c:pt idx="5">
                  <c:v>75</c:v>
                </c:pt>
                <c:pt idx="6">
                  <c:v>76</c:v>
                </c:pt>
                <c:pt idx="7">
                  <c:v>63</c:v>
                </c:pt>
                <c:pt idx="8">
                  <c:v>69</c:v>
                </c:pt>
                <c:pt idx="9">
                  <c:v>98.2</c:v>
                </c:pt>
                <c:pt idx="10">
                  <c:v>76.5</c:v>
                </c:pt>
                <c:pt idx="11">
                  <c:v>76.599999999999994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0EF-4FC2-BCF7-28D6613675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axId val="168171008"/>
        <c:axId val="168172544"/>
      </c:barChart>
      <c:lineChart>
        <c:grouping val="standard"/>
        <c:varyColors val="0"/>
        <c:ser>
          <c:idx val="2"/>
          <c:order val="2"/>
          <c:tx>
            <c:strRef>
              <c:f>Лист1!$D$1</c:f>
              <c:strCache>
                <c:ptCount val="1"/>
                <c:pt idx="0">
                  <c:v>в среднем по Республике Хакасия 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bg1"/>
              </a:solidFill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Лист1!$A$2:$A$13</c:f>
              <c:strCache>
                <c:ptCount val="12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раойн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</c:strCache>
            </c:strRef>
          </c:cat>
          <c:val>
            <c:numRef>
              <c:f>Лист1!$D$2:$D$13</c:f>
              <c:numCache>
                <c:formatCode>General</c:formatCode>
                <c:ptCount val="12"/>
                <c:pt idx="0">
                  <c:v>75.599999999999994</c:v>
                </c:pt>
                <c:pt idx="1">
                  <c:v>75.599999999999994</c:v>
                </c:pt>
                <c:pt idx="2">
                  <c:v>75.599999999999994</c:v>
                </c:pt>
                <c:pt idx="3">
                  <c:v>75.599999999999994</c:v>
                </c:pt>
                <c:pt idx="4">
                  <c:v>75.599999999999994</c:v>
                </c:pt>
                <c:pt idx="5">
                  <c:v>75.599999999999994</c:v>
                </c:pt>
                <c:pt idx="6">
                  <c:v>75.599999999999994</c:v>
                </c:pt>
                <c:pt idx="7">
                  <c:v>75.599999999999994</c:v>
                </c:pt>
                <c:pt idx="8">
                  <c:v>75.599999999999994</c:v>
                </c:pt>
                <c:pt idx="9">
                  <c:v>75.599999999999994</c:v>
                </c:pt>
                <c:pt idx="10">
                  <c:v>75.599999999999994</c:v>
                </c:pt>
                <c:pt idx="11">
                  <c:v>75.599999999999994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8BE-4AE6-B3DB-74FAADE4CA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8171008"/>
        <c:axId val="168172544"/>
      </c:lineChart>
      <c:catAx>
        <c:axId val="168171008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0"/>
        <c:majorTickMark val="out"/>
        <c:minorTickMark val="none"/>
        <c:tickLblPos val="nextTo"/>
        <c:crossAx val="168172544"/>
        <c:crosses val="autoZero"/>
        <c:auto val="1"/>
        <c:lblAlgn val="ctr"/>
        <c:lblOffset val="100"/>
        <c:noMultiLvlLbl val="0"/>
      </c:catAx>
      <c:valAx>
        <c:axId val="168172544"/>
        <c:scaling>
          <c:orientation val="minMax"/>
          <c:max val="100"/>
          <c:min val="4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8171008"/>
        <c:crosses val="autoZero"/>
        <c:crossBetween val="between"/>
        <c:majorUnit val="20"/>
      </c:valAx>
    </c:plotArea>
    <c:legend>
      <c:legendPos val="b"/>
      <c:layout>
        <c:manualLayout>
          <c:xMode val="edge"/>
          <c:yMode val="edge"/>
          <c:x val="0.13581424742760698"/>
          <c:y val="0.90054441465998591"/>
          <c:w val="0.74286742112368032"/>
          <c:h val="7.0726778490342673E-2"/>
        </c:manualLayout>
      </c:layout>
      <c:overlay val="0"/>
      <c:txPr>
        <a:bodyPr/>
        <a:lstStyle/>
        <a:p>
          <a:pPr>
            <a:defRPr sz="800" b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8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0">
                <a:solidFill>
                  <a:schemeClr val="bg1"/>
                </a:solidFill>
              </a:defRPr>
            </a:pPr>
            <a:r>
              <a:rPr lang="ru-RU" b="0" dirty="0" smtClean="0">
                <a:solidFill>
                  <a:schemeClr val="bg1"/>
                </a:solidFill>
              </a:rPr>
              <a:t>Обеспеченность клубами,</a:t>
            </a:r>
            <a:r>
              <a:rPr lang="ru-RU" b="0" baseline="0" dirty="0" smtClean="0">
                <a:solidFill>
                  <a:schemeClr val="bg1"/>
                </a:solidFill>
              </a:rPr>
              <a:t> учреждениями клубного типа и библиотеками, </a:t>
            </a:r>
            <a:br>
              <a:rPr lang="ru-RU" b="0" baseline="0" dirty="0" smtClean="0">
                <a:solidFill>
                  <a:schemeClr val="bg1"/>
                </a:solidFill>
              </a:rPr>
            </a:br>
            <a:r>
              <a:rPr lang="ru-RU" b="0" baseline="0" dirty="0" smtClean="0">
                <a:solidFill>
                  <a:schemeClr val="bg1"/>
                </a:solidFill>
              </a:rPr>
              <a:t>в % от нормативной потребности</a:t>
            </a:r>
            <a:endParaRPr lang="ru-RU" b="0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18409888613199357"/>
          <c:y val="0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4.2959990042258679E-2"/>
          <c:y val="0.20947176163312725"/>
          <c:w val="0.9309112259131701"/>
          <c:h val="0.300394537425832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Обеспеченность клубами и учреждениями клубного типа, % от нормативной потребности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1"/>
              <c:layout>
                <c:manualLayout>
                  <c:x val="-3.2660980055713973E-3"/>
                  <c:y val="1.961206819313983E-2"/>
                </c:manualLayout>
              </c:layout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F963-4E45-99CD-801738CB770B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6330490027856987E-3"/>
                  <c:y val="1.7242259820593412E-2"/>
                </c:manualLayout>
              </c:layout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F963-4E45-99CD-801738CB770B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3.2660980055713973E-3"/>
                  <c:y val="2.6050868899871342E-2"/>
                </c:manualLayout>
              </c:layout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F963-4E45-99CD-801738CB770B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0.0</c:formatCode>
                <c:ptCount val="13"/>
                <c:pt idx="0">
                  <c:v>100</c:v>
                </c:pt>
                <c:pt idx="1">
                  <c:v>44</c:v>
                </c:pt>
                <c:pt idx="2" formatCode="General">
                  <c:v>81.7</c:v>
                </c:pt>
                <c:pt idx="3" formatCode="General">
                  <c:v>28.8</c:v>
                </c:pt>
                <c:pt idx="4" formatCode="General">
                  <c:v>29.6</c:v>
                </c:pt>
                <c:pt idx="5" formatCode="General">
                  <c:v>69.599999999999994</c:v>
                </c:pt>
                <c:pt idx="6" formatCode="General">
                  <c:v>72.099999999999994</c:v>
                </c:pt>
                <c:pt idx="7" formatCode="General">
                  <c:v>90.4</c:v>
                </c:pt>
                <c:pt idx="8" formatCode="General">
                  <c:v>68.7</c:v>
                </c:pt>
                <c:pt idx="9" formatCode="General">
                  <c:v>72.7</c:v>
                </c:pt>
                <c:pt idx="10">
                  <c:v>74</c:v>
                </c:pt>
                <c:pt idx="11" formatCode="General">
                  <c:v>61.4</c:v>
                </c:pt>
                <c:pt idx="12" formatCode="General">
                  <c:v>71.599999999999994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963-4E45-99CD-801738CB770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Обеспеченность библиотеками, % от нормативной потребности  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12"/>
              <c:layout>
                <c:manualLayout>
                  <c:x val="0"/>
                  <c:y val="0.1041366093506801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109.7</c:v>
                </c:pt>
                <c:pt idx="1">
                  <c:v>100</c:v>
                </c:pt>
                <c:pt idx="2">
                  <c:v>123.6</c:v>
                </c:pt>
                <c:pt idx="3">
                  <c:v>109</c:v>
                </c:pt>
                <c:pt idx="4">
                  <c:v>116.7</c:v>
                </c:pt>
                <c:pt idx="5">
                  <c:v>63.3</c:v>
                </c:pt>
                <c:pt idx="6">
                  <c:v>97.9</c:v>
                </c:pt>
                <c:pt idx="7">
                  <c:v>97.2</c:v>
                </c:pt>
                <c:pt idx="8">
                  <c:v>106.6</c:v>
                </c:pt>
                <c:pt idx="9">
                  <c:v>100</c:v>
                </c:pt>
                <c:pt idx="10">
                  <c:v>102.1</c:v>
                </c:pt>
                <c:pt idx="11">
                  <c:v>95.7</c:v>
                </c:pt>
                <c:pt idx="12">
                  <c:v>61.6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F963-4E45-99CD-801738CB77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68315136"/>
        <c:axId val="168325120"/>
      </c:barChart>
      <c:catAx>
        <c:axId val="1683151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8325120"/>
        <c:crosses val="autoZero"/>
        <c:auto val="1"/>
        <c:lblAlgn val="ctr"/>
        <c:lblOffset val="100"/>
        <c:noMultiLvlLbl val="0"/>
      </c:catAx>
      <c:valAx>
        <c:axId val="168325120"/>
        <c:scaling>
          <c:orientation val="minMax"/>
          <c:max val="140"/>
          <c:min val="20"/>
        </c:scaling>
        <c:delete val="0"/>
        <c:axPos val="l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8315136"/>
        <c:crosses val="autoZero"/>
        <c:crossBetween val="between"/>
        <c:majorUnit val="40"/>
      </c:valAx>
    </c:plotArea>
    <c:legend>
      <c:legendPos val="b"/>
      <c:layout>
        <c:manualLayout>
          <c:xMode val="edge"/>
          <c:yMode val="edge"/>
          <c:x val="8.1190824476292788E-3"/>
          <c:y val="0.91270598678330306"/>
          <c:w val="0.9608529864994424"/>
          <c:h val="8.4038601445717495E-2"/>
        </c:manualLayout>
      </c:layout>
      <c:overlay val="0"/>
      <c:txPr>
        <a:bodyPr/>
        <a:lstStyle/>
        <a:p>
          <a:pPr>
            <a:defRPr sz="800" b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населения, систематически занимающегося физической культурой и спортом,</a:t>
            </a:r>
            <a:r>
              <a:rPr lang="ru-RU" sz="1200" b="0" baseline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%</a:t>
            </a:r>
            <a:endParaRPr lang="ru-RU" sz="12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64989874862389"/>
          <c:y val="2.4123046531837198E-2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0.13518453622939094"/>
          <c:y val="0.14022169776228668"/>
          <c:w val="0.6493618912714092"/>
          <c:h val="0.254404445376711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spPr>
              <a:ln>
                <a:noFill/>
              </a:ln>
            </c:spPr>
            <c:txPr>
              <a:bodyPr rot="-5400000"/>
              <a:lstStyle/>
              <a:p>
                <a:pPr>
                  <a:defRPr sz="8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45.1</c:v>
                </c:pt>
                <c:pt idx="1">
                  <c:v>49.6</c:v>
                </c:pt>
                <c:pt idx="2">
                  <c:v>45</c:v>
                </c:pt>
                <c:pt idx="3">
                  <c:v>45.2</c:v>
                </c:pt>
                <c:pt idx="4">
                  <c:v>45.1</c:v>
                </c:pt>
                <c:pt idx="5">
                  <c:v>46.8</c:v>
                </c:pt>
                <c:pt idx="6">
                  <c:v>45.4</c:v>
                </c:pt>
                <c:pt idx="7">
                  <c:v>47.7</c:v>
                </c:pt>
                <c:pt idx="8">
                  <c:v>46.6</c:v>
                </c:pt>
                <c:pt idx="9">
                  <c:v>45</c:v>
                </c:pt>
                <c:pt idx="10">
                  <c:v>45</c:v>
                </c:pt>
                <c:pt idx="11">
                  <c:v>46.2</c:v>
                </c:pt>
                <c:pt idx="12">
                  <c:v>45.9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8C4-41B3-8048-B9A33D80C06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47.9</c:v>
                </c:pt>
                <c:pt idx="1">
                  <c:v>50.3</c:v>
                </c:pt>
                <c:pt idx="2">
                  <c:v>46.7</c:v>
                </c:pt>
                <c:pt idx="3">
                  <c:v>47.6</c:v>
                </c:pt>
                <c:pt idx="4">
                  <c:v>47.1</c:v>
                </c:pt>
                <c:pt idx="5">
                  <c:v>49.3</c:v>
                </c:pt>
                <c:pt idx="6">
                  <c:v>52.9</c:v>
                </c:pt>
                <c:pt idx="7">
                  <c:v>49.4</c:v>
                </c:pt>
                <c:pt idx="8">
                  <c:v>47.3</c:v>
                </c:pt>
                <c:pt idx="9">
                  <c:v>50.2</c:v>
                </c:pt>
                <c:pt idx="10">
                  <c:v>48.4</c:v>
                </c:pt>
                <c:pt idx="11">
                  <c:v>47.6</c:v>
                </c:pt>
                <c:pt idx="12">
                  <c:v>46.7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8C4-41B3-8048-B9A33D80C0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8270080"/>
        <c:axId val="168280064"/>
      </c:barChart>
      <c:catAx>
        <c:axId val="1682700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8280064"/>
        <c:crosses val="autoZero"/>
        <c:auto val="1"/>
        <c:lblAlgn val="ctr"/>
        <c:lblOffset val="100"/>
        <c:noMultiLvlLbl val="0"/>
      </c:catAx>
      <c:valAx>
        <c:axId val="168280064"/>
        <c:scaling>
          <c:orientation val="minMax"/>
          <c:max val="60"/>
          <c:min val="2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8270080"/>
        <c:crosses val="autoZero"/>
        <c:crossBetween val="between"/>
        <c:majorUnit val="20"/>
        <c:minorUnit val="4.0000000000000008E-2"/>
      </c:valAx>
    </c:plotArea>
    <c:legend>
      <c:legendPos val="b"/>
      <c:layout>
        <c:manualLayout>
          <c:xMode val="edge"/>
          <c:yMode val="edge"/>
          <c:x val="0.78092092235846366"/>
          <c:y val="0.20783714094412287"/>
          <c:w val="0.12446693951199291"/>
          <c:h val="0.17477813768869654"/>
        </c:manualLayout>
      </c:layout>
      <c:overlay val="0"/>
      <c:txPr>
        <a:bodyPr/>
        <a:lstStyle/>
        <a:p>
          <a:pPr>
            <a:defRPr sz="1000" b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обучающихся,</a:t>
            </a:r>
            <a:r>
              <a:rPr lang="ru-RU" sz="1200" b="0" baseline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систематически занимающихся физической культурой и спортом, </a:t>
            </a:r>
            <a:br>
              <a:rPr lang="ru-RU" sz="1200" b="0" baseline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0" baseline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общей численности обучающихся, %</a:t>
            </a:r>
            <a:endParaRPr lang="ru-RU" sz="12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1985892152925549"/>
          <c:y val="0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9.5882370021660918E-2"/>
          <c:y val="0.1763464633509822"/>
          <c:w val="0.82545131768132762"/>
          <c:h val="0.454159987970173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79.8</c:v>
                </c:pt>
                <c:pt idx="1">
                  <c:v>85.8</c:v>
                </c:pt>
                <c:pt idx="2">
                  <c:v>100</c:v>
                </c:pt>
                <c:pt idx="3">
                  <c:v>87.4</c:v>
                </c:pt>
                <c:pt idx="4">
                  <c:v>88.3</c:v>
                </c:pt>
                <c:pt idx="5">
                  <c:v>93.5</c:v>
                </c:pt>
                <c:pt idx="6">
                  <c:v>89.3</c:v>
                </c:pt>
                <c:pt idx="7">
                  <c:v>98.5</c:v>
                </c:pt>
                <c:pt idx="8">
                  <c:v>94</c:v>
                </c:pt>
                <c:pt idx="9">
                  <c:v>96.5</c:v>
                </c:pt>
                <c:pt idx="10">
                  <c:v>86.7</c:v>
                </c:pt>
                <c:pt idx="11">
                  <c:v>92.1</c:v>
                </c:pt>
                <c:pt idx="12">
                  <c:v>99.4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AE7-4E2A-8321-A3A2145843F8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79.900000000000006</c:v>
                </c:pt>
                <c:pt idx="1">
                  <c:v>102.6</c:v>
                </c:pt>
                <c:pt idx="2">
                  <c:v>100</c:v>
                </c:pt>
                <c:pt idx="3">
                  <c:v>93.7</c:v>
                </c:pt>
                <c:pt idx="4">
                  <c:v>88.4</c:v>
                </c:pt>
                <c:pt idx="5">
                  <c:v>99.5</c:v>
                </c:pt>
                <c:pt idx="6">
                  <c:v>90.4</c:v>
                </c:pt>
                <c:pt idx="7">
                  <c:v>99</c:v>
                </c:pt>
                <c:pt idx="8">
                  <c:v>95</c:v>
                </c:pt>
                <c:pt idx="9">
                  <c:v>99.5</c:v>
                </c:pt>
                <c:pt idx="10">
                  <c:v>93</c:v>
                </c:pt>
                <c:pt idx="11">
                  <c:v>94</c:v>
                </c:pt>
                <c:pt idx="12">
                  <c:v>93.3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AE7-4E2A-8321-A3A2145843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2212864"/>
        <c:axId val="182226944"/>
      </c:barChart>
      <c:catAx>
        <c:axId val="182212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82226944"/>
        <c:crosses val="autoZero"/>
        <c:auto val="1"/>
        <c:lblAlgn val="ctr"/>
        <c:lblOffset val="100"/>
        <c:noMultiLvlLbl val="0"/>
      </c:catAx>
      <c:valAx>
        <c:axId val="182226944"/>
        <c:scaling>
          <c:orientation val="minMax"/>
          <c:max val="100"/>
          <c:min val="6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82212864"/>
        <c:crosses val="autoZero"/>
        <c:crossBetween val="between"/>
        <c:majorUnit val="20"/>
      </c:valAx>
    </c:plotArea>
    <c:legend>
      <c:legendPos val="b"/>
      <c:layout>
        <c:manualLayout>
          <c:xMode val="edge"/>
          <c:yMode val="edge"/>
          <c:x val="0.37988459460356888"/>
          <c:y val="0.90049214410947154"/>
          <c:w val="0.18626990813721392"/>
          <c:h val="5.8690350750066199E-2"/>
        </c:manualLayout>
      </c:layout>
      <c:overlay val="0"/>
      <c:txPr>
        <a:bodyPr/>
        <a:lstStyle/>
        <a:p>
          <a:pPr>
            <a:defRPr sz="10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811849521451577"/>
          <c:y val="2.2413040081356417E-2"/>
          <c:w val="0.75404201644327518"/>
          <c:h val="0.2816226327613280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 </c:v>
                </c:pt>
                <c:pt idx="7">
                  <c:v>Бейский район</c:v>
                </c:pt>
                <c:pt idx="8">
                  <c:v>Боградский район 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29.3</c:v>
                </c:pt>
                <c:pt idx="1">
                  <c:v>24.4</c:v>
                </c:pt>
                <c:pt idx="2">
                  <c:v>27.4</c:v>
                </c:pt>
                <c:pt idx="3">
                  <c:v>26</c:v>
                </c:pt>
                <c:pt idx="4">
                  <c:v>23.6</c:v>
                </c:pt>
                <c:pt idx="5">
                  <c:v>20.6</c:v>
                </c:pt>
                <c:pt idx="6">
                  <c:v>23.7</c:v>
                </c:pt>
                <c:pt idx="7">
                  <c:v>24.7</c:v>
                </c:pt>
                <c:pt idx="8">
                  <c:v>22.1</c:v>
                </c:pt>
                <c:pt idx="9">
                  <c:v>31.6</c:v>
                </c:pt>
                <c:pt idx="10">
                  <c:v>19.8</c:v>
                </c:pt>
                <c:pt idx="11">
                  <c:v>24.5</c:v>
                </c:pt>
                <c:pt idx="12">
                  <c:v>24.6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CD1-4F95-8B71-94B2739449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2391168"/>
        <c:axId val="182392704"/>
      </c:barChart>
      <c:catAx>
        <c:axId val="1823911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82392704"/>
        <c:crosses val="autoZero"/>
        <c:auto val="1"/>
        <c:lblAlgn val="ctr"/>
        <c:lblOffset val="100"/>
        <c:noMultiLvlLbl val="0"/>
      </c:catAx>
      <c:valAx>
        <c:axId val="182392704"/>
        <c:scaling>
          <c:orientation val="minMax"/>
          <c:max val="40"/>
          <c:min val="1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82391168"/>
        <c:crosses val="autoZero"/>
        <c:crossBetween val="between"/>
        <c:majorUnit val="10"/>
        <c:minorUnit val="10"/>
      </c:valAx>
    </c:plotArea>
    <c:plotVisOnly val="1"/>
    <c:dispBlanksAs val="gap"/>
    <c:showDLblsOverMax val="0"/>
  </c:chart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200" b="0" dirty="0" smtClean="0">
                <a:solidFill>
                  <a:schemeClr val="bg1"/>
                </a:solidFill>
                <a:effectLst/>
              </a:rPr>
              <a:t>Число субъектов малого и среднего предпринимательства в расчёте на 10 тыс. человек населения в 2020 году, единиц</a:t>
            </a:r>
            <a:endParaRPr lang="ru-RU" sz="1200" b="0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16785748329539432"/>
          <c:y val="6.5912769898520285E-3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0.10834663296732712"/>
          <c:y val="0.20613192271509917"/>
          <c:w val="0.88892059284509783"/>
          <c:h val="0.425041662611743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 sz="10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Саяногорск</c:v>
                </c:pt>
                <c:pt idx="2">
                  <c:v>г. Черногорск</c:v>
                </c:pt>
                <c:pt idx="3">
                  <c:v>Усть-Абаканский район</c:v>
                </c:pt>
                <c:pt idx="4">
                  <c:v>Бейский район</c:v>
                </c:pt>
                <c:pt idx="5">
                  <c:v>Таштыпский район</c:v>
                </c:pt>
                <c:pt idx="6">
                  <c:v>г. Абаза</c:v>
                </c:pt>
                <c:pt idx="7">
                  <c:v>Ширинский район</c:v>
                </c:pt>
                <c:pt idx="8">
                  <c:v>Алтайский район</c:v>
                </c:pt>
                <c:pt idx="9">
                  <c:v>г. Сорск</c:v>
                </c:pt>
                <c:pt idx="10">
                  <c:v>Аскизский район </c:v>
                </c:pt>
                <c:pt idx="11">
                  <c:v>Орджоникидзевский район</c:v>
                </c:pt>
                <c:pt idx="12">
                  <c:v>Боградский район 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601.29999999999995</c:v>
                </c:pt>
                <c:pt idx="1">
                  <c:v>317.60000000000002</c:v>
                </c:pt>
                <c:pt idx="2">
                  <c:v>281.2</c:v>
                </c:pt>
                <c:pt idx="3">
                  <c:v>278.5</c:v>
                </c:pt>
                <c:pt idx="4">
                  <c:v>253.6</c:v>
                </c:pt>
                <c:pt idx="5">
                  <c:v>237.5</c:v>
                </c:pt>
                <c:pt idx="6">
                  <c:v>233.9</c:v>
                </c:pt>
                <c:pt idx="7">
                  <c:v>228.9</c:v>
                </c:pt>
                <c:pt idx="8">
                  <c:v>218.7</c:v>
                </c:pt>
                <c:pt idx="9">
                  <c:v>207.9</c:v>
                </c:pt>
                <c:pt idx="10">
                  <c:v>198.6</c:v>
                </c:pt>
                <c:pt idx="11">
                  <c:v>184.9</c:v>
                </c:pt>
                <c:pt idx="12">
                  <c:v>161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BDC-486B-8D60-084FC19683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97916032"/>
        <c:axId val="97917568"/>
      </c:barChart>
      <c:catAx>
        <c:axId val="97916032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97917568"/>
        <c:crosses val="autoZero"/>
        <c:auto val="1"/>
        <c:lblAlgn val="ctr"/>
        <c:lblOffset val="100"/>
        <c:noMultiLvlLbl val="0"/>
      </c:catAx>
      <c:valAx>
        <c:axId val="97917568"/>
        <c:scaling>
          <c:orientation val="minMax"/>
          <c:max val="650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97916032"/>
        <c:crosses val="autoZero"/>
        <c:crossBetween val="between"/>
        <c:majorUnit val="200"/>
        <c:minorUnit val="100"/>
      </c:valAx>
    </c:plotArea>
    <c:plotVisOnly val="1"/>
    <c:dispBlanksAs val="gap"/>
    <c:showDLblsOverMax val="0"/>
  </c:chart>
  <c:txPr>
    <a:bodyPr/>
    <a:lstStyle/>
    <a:p>
      <a:pPr>
        <a:defRPr sz="8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525967259743328"/>
          <c:y val="5.0827395107726582E-2"/>
          <c:w val="0.80986308336711943"/>
          <c:h val="0.2440963935689121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5.3468258589338931E-3"/>
                  <c:y val="-9.234379540775519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-2.855708679732486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2.6734129294669466E-3"/>
                  <c:y val="-2.611600416731916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0"/>
                  <c:y val="-3.018434758903126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4.9012004182706012E-17"/>
                  <c:y val="-3.983247254428159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"/>
                  <c:y val="-3.582213618373267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2.6734129294669466E-3"/>
                  <c:y val="-3.181160838073767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2.6734129294669466E-3"/>
                  <c:y val="-2.855708679732486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2.6734129294669466E-3"/>
                  <c:y val="-3.907665776714548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8.0202387884008401E-3"/>
                  <c:y val="-0.11740322871514169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0"/>
                  <c:y val="-3.018434758903126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 </c:v>
                </c:pt>
                <c:pt idx="7">
                  <c:v>Бейский район</c:v>
                </c:pt>
                <c:pt idx="8">
                  <c:v>Боградский район 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0.9</c:v>
                </c:pt>
                <c:pt idx="1">
                  <c:v>0.16</c:v>
                </c:pt>
                <c:pt idx="2">
                  <c:v>0.19</c:v>
                </c:pt>
                <c:pt idx="3">
                  <c:v>0</c:v>
                </c:pt>
                <c:pt idx="4">
                  <c:v>0.14000000000000001</c:v>
                </c:pt>
                <c:pt idx="5">
                  <c:v>0.38</c:v>
                </c:pt>
                <c:pt idx="6">
                  <c:v>0.25</c:v>
                </c:pt>
                <c:pt idx="7">
                  <c:v>0.12</c:v>
                </c:pt>
                <c:pt idx="8">
                  <c:v>0.09</c:v>
                </c:pt>
                <c:pt idx="9">
                  <c:v>0.16</c:v>
                </c:pt>
                <c:pt idx="10">
                  <c:v>0.21</c:v>
                </c:pt>
                <c:pt idx="11">
                  <c:v>1.1000000000000001</c:v>
                </c:pt>
                <c:pt idx="12">
                  <c:v>0.14000000000000001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C98-4ACB-BBA0-42D77B783A7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82424320"/>
        <c:axId val="182427008"/>
      </c:barChart>
      <c:catAx>
        <c:axId val="1824243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82427008"/>
        <c:crosses val="autoZero"/>
        <c:auto val="1"/>
        <c:lblAlgn val="ctr"/>
        <c:lblOffset val="100"/>
        <c:noMultiLvlLbl val="0"/>
      </c:catAx>
      <c:valAx>
        <c:axId val="182427008"/>
        <c:scaling>
          <c:orientation val="minMax"/>
          <c:max val="1.5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82424320"/>
        <c:crosses val="autoZero"/>
        <c:crossBetween val="between"/>
        <c:majorUnit val="0.5"/>
        <c:minorUnit val="0.5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</a:t>
            </a:r>
            <a:r>
              <a:rPr lang="ru-RU" sz="1200" b="0" baseline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земельных участков, предоставленных для строительства, в расчете на 10 тыс. человек населения, га</a:t>
            </a:r>
            <a:endParaRPr lang="ru-RU" sz="12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427029359767589"/>
          <c:y val="0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0.11271213203051275"/>
          <c:y val="0.1611550844917625"/>
          <c:w val="0.81636360437150579"/>
          <c:h val="0.237554134169411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-3.312801962565671E-3"/>
                  <c:y val="1.190416039824442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9.053775325109234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4.7045269959279908E-3"/>
                  <c:y val="1.650128260714868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6167542282862465E-3"/>
                  <c:y val="1.874640725825758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8.8559069721340269E-4"/>
                  <c:y val="1.895539140747120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1.0753352282052169E-2"/>
                  <c:y val="9.275192708516580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6.0091164041232263E-3"/>
                  <c:y val="6.80653437881842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4.5898773026020294E-3"/>
                  <c:y val="1.66142398624831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6.8671276732687478E-3"/>
                  <c:y val="5.817166381275443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4.9338807924193834E-3"/>
                  <c:y val="2.081640848306342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8.6656394545100001E-3"/>
                  <c:y val="1.6459750314203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6.8945825807099122E-3"/>
                  <c:y val="1.65412276787072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-2.731589139210473E-3"/>
                  <c:y val="-1.2168697295983192E-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5B24-4A33-8AF6-C229DD62E1E0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800" b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8.6999999999999993</c:v>
                </c:pt>
                <c:pt idx="1">
                  <c:v>10.7</c:v>
                </c:pt>
                <c:pt idx="2">
                  <c:v>1.9</c:v>
                </c:pt>
                <c:pt idx="3">
                  <c:v>1.5</c:v>
                </c:pt>
                <c:pt idx="4">
                  <c:v>5</c:v>
                </c:pt>
                <c:pt idx="5">
                  <c:v>34.9</c:v>
                </c:pt>
                <c:pt idx="6">
                  <c:v>8.1</c:v>
                </c:pt>
                <c:pt idx="7">
                  <c:v>1.7</c:v>
                </c:pt>
                <c:pt idx="8">
                  <c:v>2.2999999999999998</c:v>
                </c:pt>
                <c:pt idx="9">
                  <c:v>2.6</c:v>
                </c:pt>
                <c:pt idx="10">
                  <c:v>18.5</c:v>
                </c:pt>
                <c:pt idx="11">
                  <c:v>16.399999999999999</c:v>
                </c:pt>
                <c:pt idx="12">
                  <c:v>15.6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5AB-4DD6-A984-31E71A2A023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dLbl>
              <c:idx val="0"/>
              <c:layout>
                <c:manualLayout>
                  <c:x val="8.28634962552912E-3"/>
                  <c:y val="1.847790230705273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5607731352986773E-2"/>
                  <c:y val="1.847763777015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E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7316341414638703E-3"/>
                  <c:y val="1.853610042455526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4.9338263825799578E-3"/>
                  <c:y val="-2.341151544988070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0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9607017882905284E-3"/>
                  <c:y val="1.511828370577042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1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9.4090539918559816E-3"/>
                  <c:y val="-3.359618601282285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2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1761317489819978E-2"/>
                  <c:y val="2.183752090833505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3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4.7442358779289434E-3"/>
                  <c:y val="1.806548928347800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4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9.4884717558578868E-3"/>
                  <c:y val="7.6435291232638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5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3.1628239186192952E-3"/>
                  <c:y val="1.083172781481147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6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4.7839853455837111E-3"/>
                  <c:y val="-1.511854824266816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7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3.1628239186192952E-3"/>
                  <c:y val="2.183752090833505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8-5B24-4A33-8AF6-C229DD62E1E0}"/>
                </c:ex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6.2462782838848653E-3"/>
                  <c:y val="1.847790230705273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19-5B24-4A33-8AF6-C229DD62E1E0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9.5</c:v>
                </c:pt>
                <c:pt idx="1">
                  <c:v>11</c:v>
                </c:pt>
                <c:pt idx="2">
                  <c:v>6</c:v>
                </c:pt>
                <c:pt idx="3">
                  <c:v>1.6</c:v>
                </c:pt>
                <c:pt idx="4">
                  <c:v>5.2</c:v>
                </c:pt>
                <c:pt idx="5">
                  <c:v>18.3</c:v>
                </c:pt>
                <c:pt idx="6">
                  <c:v>5.7</c:v>
                </c:pt>
                <c:pt idx="7">
                  <c:v>8.1999999999999993</c:v>
                </c:pt>
                <c:pt idx="8">
                  <c:v>2.2999999999999998</c:v>
                </c:pt>
                <c:pt idx="9">
                  <c:v>1.3</c:v>
                </c:pt>
                <c:pt idx="10">
                  <c:v>19.3</c:v>
                </c:pt>
                <c:pt idx="11">
                  <c:v>10.4</c:v>
                </c:pt>
                <c:pt idx="1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A-5B24-4A33-8AF6-C229DD62E1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axId val="127547648"/>
        <c:axId val="127590400"/>
      </c:barChart>
      <c:catAx>
        <c:axId val="1275476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7590400"/>
        <c:crosses val="autoZero"/>
        <c:auto val="1"/>
        <c:lblAlgn val="ctr"/>
        <c:lblOffset val="100"/>
        <c:noMultiLvlLbl val="0"/>
      </c:catAx>
      <c:valAx>
        <c:axId val="127590400"/>
        <c:scaling>
          <c:orientation val="minMax"/>
          <c:max val="35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7547648"/>
        <c:crosses val="autoZero"/>
        <c:crossBetween val="between"/>
        <c:majorUnit val="10"/>
        <c:minorUnit val="5"/>
      </c:valAx>
    </c:plotArea>
    <c:legend>
      <c:legendPos val="r"/>
      <c:layout>
        <c:manualLayout>
          <c:xMode val="edge"/>
          <c:yMode val="edge"/>
          <c:x val="0.36468048575167328"/>
          <c:y val="0.6419262942004782"/>
          <c:w val="0.2566050910761235"/>
          <c:h val="0.11062668526537416"/>
        </c:manualLayout>
      </c:layout>
      <c:overlay val="0"/>
      <c:txPr>
        <a:bodyPr/>
        <a:lstStyle/>
        <a:p>
          <a:pPr>
            <a:defRPr sz="1000" b="1" i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2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Доля земельных участков, предоставленных для ИЖС и комплексного освоения в целях жилищного строительства, в общей площади земельных участков, предоставленных для строительства в расчете</a:t>
            </a:r>
            <a:br>
              <a:rPr lang="ru-RU" sz="12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10 тыс. человек, %</a:t>
            </a:r>
            <a:endParaRPr lang="ru-RU" sz="1200" b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9.6371755749301485E-2"/>
          <c:y val="4.090702798845971E-3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0.1470461904950483"/>
          <c:y val="0.30767528580967413"/>
          <c:w val="0.72644706143761806"/>
          <c:h val="0.272077474689984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-8.7171142004879142E-3"/>
                  <c:y val="1.851309917915665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CDD-4204-B1D0-D767E6933116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8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14</c:v>
                </c:pt>
                <c:pt idx="1">
                  <c:v>100</c:v>
                </c:pt>
                <c:pt idx="2">
                  <c:v>55</c:v>
                </c:pt>
                <c:pt idx="3">
                  <c:v>100</c:v>
                </c:pt>
                <c:pt idx="4">
                  <c:v>80</c:v>
                </c:pt>
                <c:pt idx="5">
                  <c:v>75</c:v>
                </c:pt>
                <c:pt idx="6">
                  <c:v>65</c:v>
                </c:pt>
                <c:pt idx="7">
                  <c:v>100</c:v>
                </c:pt>
                <c:pt idx="8">
                  <c:v>57</c:v>
                </c:pt>
                <c:pt idx="9">
                  <c:v>96</c:v>
                </c:pt>
                <c:pt idx="10">
                  <c:v>73</c:v>
                </c:pt>
                <c:pt idx="11">
                  <c:v>100</c:v>
                </c:pt>
                <c:pt idx="12">
                  <c:v>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229-47A2-8751-3E3765C179C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dLbl>
              <c:idx val="0"/>
              <c:layout>
                <c:manualLayout>
                  <c:x val="1.4528523667479845E-3"/>
                  <c:y val="1.071901372549861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CCDD-4204-B1D0-D767E6933116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17</c:v>
                </c:pt>
                <c:pt idx="1">
                  <c:v>100</c:v>
                </c:pt>
                <c:pt idx="2">
                  <c:v>46</c:v>
                </c:pt>
                <c:pt idx="3">
                  <c:v>100</c:v>
                </c:pt>
                <c:pt idx="4">
                  <c:v>81</c:v>
                </c:pt>
                <c:pt idx="5">
                  <c:v>94</c:v>
                </c:pt>
                <c:pt idx="6">
                  <c:v>58</c:v>
                </c:pt>
                <c:pt idx="7">
                  <c:v>94</c:v>
                </c:pt>
                <c:pt idx="8">
                  <c:v>32</c:v>
                </c:pt>
                <c:pt idx="9">
                  <c:v>92</c:v>
                </c:pt>
                <c:pt idx="10">
                  <c:v>46</c:v>
                </c:pt>
                <c:pt idx="11">
                  <c:v>58</c:v>
                </c:pt>
                <c:pt idx="12">
                  <c:v>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229-47A2-8751-3E3765C179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717888"/>
        <c:axId val="163719424"/>
      </c:barChart>
      <c:catAx>
        <c:axId val="1637178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3719424"/>
        <c:crosses val="autoZero"/>
        <c:auto val="1"/>
        <c:lblAlgn val="ctr"/>
        <c:lblOffset val="100"/>
        <c:noMultiLvlLbl val="0"/>
      </c:catAx>
      <c:valAx>
        <c:axId val="163719424"/>
        <c:scaling>
          <c:orientation val="minMax"/>
          <c:max val="110"/>
          <c:min val="1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3717888"/>
        <c:crosses val="autoZero"/>
        <c:crossBetween val="between"/>
        <c:majorUnit val="20"/>
      </c:valAx>
    </c:plotArea>
    <c:legend>
      <c:legendPos val="b"/>
      <c:layout>
        <c:manualLayout>
          <c:xMode val="edge"/>
          <c:yMode val="edge"/>
          <c:x val="0.31516563096376243"/>
          <c:y val="0.90813473293347524"/>
          <c:w val="0.31149895381994591"/>
          <c:h val="5.4399272403892598E-2"/>
        </c:manualLayout>
      </c:layout>
      <c:overlay val="0"/>
      <c:txPr>
        <a:bodyPr/>
        <a:lstStyle/>
        <a:p>
          <a:pPr>
            <a:defRPr sz="10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220617204867009"/>
          <c:y val="0.1882535710848674"/>
          <c:w val="0.88892059284509783"/>
          <c:h val="0.4175646507279651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Алтайский район</c:v>
                </c:pt>
                <c:pt idx="5">
                  <c:v>Аскизский район </c:v>
                </c:pt>
                <c:pt idx="6">
                  <c:v>Бейский район</c:v>
                </c:pt>
                <c:pt idx="7">
                  <c:v>Орджоникидзевский район</c:v>
                </c:pt>
                <c:pt idx="8">
                  <c:v>Ширинский район</c:v>
                </c:pt>
                <c:pt idx="9">
                  <c:v>г. Черногорск</c:v>
                </c:pt>
                <c:pt idx="10">
                  <c:v>Усть-Абаканский район</c:v>
                </c:pt>
                <c:pt idx="11">
                  <c:v>Боградский район </c:v>
                </c:pt>
                <c:pt idx="12">
                  <c:v>Таштыпский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99.6</c:v>
                </c:pt>
                <c:pt idx="10">
                  <c:v>99.36</c:v>
                </c:pt>
                <c:pt idx="11">
                  <c:v>91.4</c:v>
                </c:pt>
                <c:pt idx="12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3B-40B6-A0AF-23ACD2C09F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3079680"/>
        <c:axId val="163081216"/>
      </c:barChart>
      <c:catAx>
        <c:axId val="1630796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3081216"/>
        <c:crosses val="autoZero"/>
        <c:auto val="1"/>
        <c:lblAlgn val="ctr"/>
        <c:lblOffset val="100"/>
        <c:noMultiLvlLbl val="0"/>
      </c:catAx>
      <c:valAx>
        <c:axId val="163081216"/>
        <c:scaling>
          <c:orientation val="minMax"/>
          <c:max val="1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3079680"/>
        <c:crosses val="autoZero"/>
        <c:crossBetween val="between"/>
        <c:majorUnit val="20"/>
        <c:minorUnit val="20"/>
      </c:valAx>
    </c:plotArea>
    <c:plotVisOnly val="1"/>
    <c:dispBlanksAs val="gap"/>
    <c:showDLblsOverMax val="0"/>
  </c:chart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753943963733506"/>
          <c:y val="0.11991221865025196"/>
          <c:w val="0.86333125684447765"/>
          <c:h val="0.4158196485348792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Lbls>
            <c:dLbl>
              <c:idx val="10"/>
              <c:layout>
                <c:manualLayout>
                  <c:x val="2.7734023291775245E-3"/>
                  <c:y val="-1.5166885213122887E-2"/>
                </c:manualLayout>
              </c:layout>
              <c:spPr/>
              <c:txPr>
                <a:bodyPr rot="0" vert="horz"/>
                <a:lstStyle/>
                <a:p>
                  <a:pPr>
                    <a:defRPr sz="10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0"/>
                  <c:y val="-1.5166885213122887E-2"/>
                </c:manualLayout>
              </c:layout>
              <c:spPr/>
              <c:txPr>
                <a:bodyPr rot="0" vert="horz"/>
                <a:lstStyle/>
                <a:p>
                  <a:pPr>
                    <a:defRPr sz="10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0"/>
                  <c:y val="-1.5166885213122887E-2"/>
                </c:manualLayout>
              </c:layout>
              <c:spPr/>
              <c:txPr>
                <a:bodyPr rot="0" vert="horz"/>
                <a:lstStyle/>
                <a:p>
                  <a:pPr>
                    <a:defRPr sz="10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 b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Абаза</c:v>
                </c:pt>
                <c:pt idx="1">
                  <c:v>г. Саяногорск</c:v>
                </c:pt>
                <c:pt idx="2">
                  <c:v>г. Абакан</c:v>
                </c:pt>
                <c:pt idx="3">
                  <c:v>Ширинский район</c:v>
                </c:pt>
                <c:pt idx="4">
                  <c:v>г. Черногорск</c:v>
                </c:pt>
                <c:pt idx="5">
                  <c:v>Усть-Абаканский район</c:v>
                </c:pt>
                <c:pt idx="6">
                  <c:v>Бейский район</c:v>
                </c:pt>
                <c:pt idx="7">
                  <c:v>Аскизский район </c:v>
                </c:pt>
                <c:pt idx="8">
                  <c:v>Алтайский район</c:v>
                </c:pt>
                <c:pt idx="9">
                  <c:v>Боградский район </c:v>
                </c:pt>
                <c:pt idx="10">
                  <c:v>г. Сорск</c:v>
                </c:pt>
                <c:pt idx="11">
                  <c:v>Таштыпский район</c:v>
                </c:pt>
                <c:pt idx="12">
                  <c:v>Орджоникидзевский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100</c:v>
                </c:pt>
                <c:pt idx="1">
                  <c:v>100</c:v>
                </c:pt>
                <c:pt idx="2">
                  <c:v>70</c:v>
                </c:pt>
                <c:pt idx="3">
                  <c:v>57.1</c:v>
                </c:pt>
                <c:pt idx="4">
                  <c:v>57</c:v>
                </c:pt>
                <c:pt idx="5">
                  <c:v>40</c:v>
                </c:pt>
                <c:pt idx="6">
                  <c:v>25</c:v>
                </c:pt>
                <c:pt idx="7">
                  <c:v>23.1</c:v>
                </c:pt>
                <c:pt idx="8">
                  <c:v>16.7</c:v>
                </c:pt>
                <c:pt idx="9">
                  <c:v>12.5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88C-4F60-B2CE-F87D45D2D1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63979648"/>
        <c:axId val="163981184"/>
      </c:barChart>
      <c:catAx>
        <c:axId val="1639796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3981184"/>
        <c:crosses val="autoZero"/>
        <c:auto val="1"/>
        <c:lblAlgn val="ctr"/>
        <c:lblOffset val="100"/>
        <c:noMultiLvlLbl val="0"/>
      </c:catAx>
      <c:valAx>
        <c:axId val="163981184"/>
        <c:scaling>
          <c:orientation val="minMax"/>
          <c:max val="1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3979648"/>
        <c:crosses val="autoZero"/>
        <c:crossBetween val="between"/>
        <c:majorUnit val="20"/>
        <c:minorUnit val="20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2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Доля многоквартирных домов, </a:t>
            </a:r>
          </a:p>
          <a:p>
            <a:pPr>
              <a:defRPr sz="1200" b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2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расположенных на земельных участках, в отношении которых осуществлён государственный кадастровый учёт, %</a:t>
            </a:r>
            <a:endParaRPr lang="ru-RU" sz="1200" b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7.8774467450288113E-2"/>
          <c:y val="0.24449135610012063"/>
          <c:w val="0.88221061430844394"/>
          <c:h val="0.469442169545244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99.9</c:v>
                </c:pt>
                <c:pt idx="1">
                  <c:v>55.8</c:v>
                </c:pt>
                <c:pt idx="2">
                  <c:v>100</c:v>
                </c:pt>
                <c:pt idx="3">
                  <c:v>45.3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98</c:v>
                </c:pt>
                <c:pt idx="8">
                  <c:v>92.2</c:v>
                </c:pt>
                <c:pt idx="9">
                  <c:v>96</c:v>
                </c:pt>
                <c:pt idx="10">
                  <c:v>99</c:v>
                </c:pt>
                <c:pt idx="11">
                  <c:v>80.400000000000006</c:v>
                </c:pt>
                <c:pt idx="12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CF4-4EF9-8F97-9304F1882B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2546816"/>
        <c:axId val="182548352"/>
      </c:barChart>
      <c:catAx>
        <c:axId val="1825468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82548352"/>
        <c:crosses val="autoZero"/>
        <c:auto val="1"/>
        <c:lblAlgn val="ctr"/>
        <c:lblOffset val="100"/>
        <c:noMultiLvlLbl val="0"/>
      </c:catAx>
      <c:valAx>
        <c:axId val="182548352"/>
        <c:scaling>
          <c:orientation val="minMax"/>
          <c:max val="1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82546816"/>
        <c:crosses val="autoZero"/>
        <c:crossBetween val="between"/>
        <c:majorUnit val="20"/>
        <c:minorUnit val="2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2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Доля населения, получившего жилые помещения и улучшившего жилищные условия в отчетном году, в общей численности населения, состоящего на учете в качестве нуждающегося в жилых помещениях, %</a:t>
            </a:r>
            <a:endParaRPr lang="ru-RU" sz="1200" b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4526130987720665"/>
          <c:y val="4.7908606264113777E-3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9.6092510973158532E-2"/>
          <c:y val="0.19610560585831865"/>
          <c:w val="0.88221061430844394"/>
          <c:h val="0.5245190088686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</c:spPr>
          <c:invertIfNegative val="0"/>
          <c:dLbls>
            <c:dLbl>
              <c:idx val="11"/>
              <c:layout>
                <c:manualLayout>
                  <c:x val="0"/>
                  <c:y val="6.551577986866556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6236-40DC-9DDA-B5ECF496CF83}"/>
                </c:ex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0"/>
                  <c:y val="6.245961486841927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236-40DC-9DDA-B5ECF496CF83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10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Аскизский район</c:v>
                </c:pt>
                <c:pt idx="1">
                  <c:v>Боградский район</c:v>
                </c:pt>
                <c:pt idx="2">
                  <c:v>г. Абаза </c:v>
                </c:pt>
                <c:pt idx="3">
                  <c:v>Ширинский район</c:v>
                </c:pt>
                <c:pt idx="4">
                  <c:v>Бейский район</c:v>
                </c:pt>
                <c:pt idx="5">
                  <c:v>г. Сорск</c:v>
                </c:pt>
                <c:pt idx="6">
                  <c:v>г. Черногорск</c:v>
                </c:pt>
                <c:pt idx="7">
                  <c:v>г. Абакан</c:v>
                </c:pt>
                <c:pt idx="8">
                  <c:v>Алтайский район</c:v>
                </c:pt>
                <c:pt idx="9">
                  <c:v>Орджоникидзевский район</c:v>
                </c:pt>
                <c:pt idx="10">
                  <c:v>г. Саяногорск</c:v>
                </c:pt>
                <c:pt idx="11">
                  <c:v>Усть-Абаканский район</c:v>
                </c:pt>
                <c:pt idx="12">
                  <c:v>Таштыпский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20.100000000000001</c:v>
                </c:pt>
                <c:pt idx="1">
                  <c:v>16</c:v>
                </c:pt>
                <c:pt idx="2">
                  <c:v>15</c:v>
                </c:pt>
                <c:pt idx="3">
                  <c:v>15</c:v>
                </c:pt>
                <c:pt idx="4">
                  <c:v>14.3</c:v>
                </c:pt>
                <c:pt idx="5">
                  <c:v>11.5</c:v>
                </c:pt>
                <c:pt idx="6">
                  <c:v>10</c:v>
                </c:pt>
                <c:pt idx="7">
                  <c:v>9.8000000000000007</c:v>
                </c:pt>
                <c:pt idx="8">
                  <c:v>8.4</c:v>
                </c:pt>
                <c:pt idx="9">
                  <c:v>6.8</c:v>
                </c:pt>
                <c:pt idx="10">
                  <c:v>3.4</c:v>
                </c:pt>
                <c:pt idx="11">
                  <c:v>2.6</c:v>
                </c:pt>
                <c:pt idx="12">
                  <c:v>2.2999999999999998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CF4-4EF9-8F97-9304F1882B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2596736"/>
        <c:axId val="162600064"/>
      </c:barChart>
      <c:catAx>
        <c:axId val="162596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2600064"/>
        <c:crosses val="autoZero"/>
        <c:auto val="1"/>
        <c:lblAlgn val="ctr"/>
        <c:lblOffset val="100"/>
        <c:noMultiLvlLbl val="0"/>
      </c:catAx>
      <c:valAx>
        <c:axId val="162600064"/>
        <c:scaling>
          <c:orientation val="minMax"/>
          <c:max val="25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2596736"/>
        <c:crosses val="autoZero"/>
        <c:crossBetween val="between"/>
        <c:majorUnit val="5"/>
        <c:minorUnit val="5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 b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1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Доля налоговых и неналоговых доходов местного бюджета в общем объёме собственных доходов бюджета муниципального образования, %</a:t>
            </a:r>
            <a:endParaRPr lang="ru-RU" sz="1100" b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3211530200152941"/>
          <c:y val="5.3157381006993338E-3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7.2244952293446227E-2"/>
          <c:y val="0.24709350508887748"/>
          <c:w val="0.92524741436399593"/>
          <c:h val="0.290982518811824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dLbl>
              <c:idx val="1"/>
              <c:layout>
                <c:manualLayout>
                  <c:x val="0"/>
                  <c:y val="6.794852482300027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3.4924612336803061E-3"/>
                  <c:y val="0.1157205161864181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1.746230616840153E-3"/>
                  <c:y val="1.078093280825209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0"/>
                  <c:y val="-1.4001269663646732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1.746230616840153E-3"/>
                  <c:y val="1.239446369264097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0"/>
                  <c:y val="3.9031397275603092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0"/>
                  <c:y val="2.428186891619502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 b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 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63.9</c:v>
                </c:pt>
                <c:pt idx="1">
                  <c:v>23.4</c:v>
                </c:pt>
                <c:pt idx="2">
                  <c:v>41.6</c:v>
                </c:pt>
                <c:pt idx="3">
                  <c:v>32.5</c:v>
                </c:pt>
                <c:pt idx="4">
                  <c:v>44.1</c:v>
                </c:pt>
                <c:pt idx="5">
                  <c:v>28</c:v>
                </c:pt>
                <c:pt idx="6">
                  <c:v>14</c:v>
                </c:pt>
                <c:pt idx="7">
                  <c:v>38.9</c:v>
                </c:pt>
                <c:pt idx="8">
                  <c:v>17.3</c:v>
                </c:pt>
                <c:pt idx="9">
                  <c:v>12.8</c:v>
                </c:pt>
                <c:pt idx="10">
                  <c:v>8.9</c:v>
                </c:pt>
                <c:pt idx="11">
                  <c:v>36.1</c:v>
                </c:pt>
                <c:pt idx="12">
                  <c:v>25.3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DB1-4CC2-9B7A-668C40C5F81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1.071413200197981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2013858148581626E-17"/>
                  <c:y val="6.473849950145975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8.2579937505485382E-4"/>
                  <c:y val="9.70352412507973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1.746230616840153E-3"/>
                  <c:y val="0.139779566305852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"/>
                  <c:y val="7.570907486711571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1.3749847376694119E-7"/>
                  <c:y val="0.1121894883327236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0"/>
                  <c:y val="1.167893290867746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0"/>
                  <c:y val="2.529419254413336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5.2386918505204589E-3"/>
                  <c:y val="2.115612917572288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0"/>
                  <c:y val="6.337110044689291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 b="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 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60.2</c:v>
                </c:pt>
                <c:pt idx="1">
                  <c:v>19.3</c:v>
                </c:pt>
                <c:pt idx="2">
                  <c:v>42.8</c:v>
                </c:pt>
                <c:pt idx="3">
                  <c:v>23.3</c:v>
                </c:pt>
                <c:pt idx="4">
                  <c:v>27.5</c:v>
                </c:pt>
                <c:pt idx="5">
                  <c:v>32.9</c:v>
                </c:pt>
                <c:pt idx="6">
                  <c:v>13</c:v>
                </c:pt>
                <c:pt idx="7">
                  <c:v>31.4</c:v>
                </c:pt>
                <c:pt idx="8">
                  <c:v>18.100000000000001</c:v>
                </c:pt>
                <c:pt idx="9">
                  <c:v>13.2</c:v>
                </c:pt>
                <c:pt idx="10">
                  <c:v>6.5</c:v>
                </c:pt>
                <c:pt idx="11">
                  <c:v>26.1</c:v>
                </c:pt>
                <c:pt idx="12">
                  <c:v>12.7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DB1-4CC2-9B7A-668C40C5F8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axId val="162622848"/>
        <c:axId val="162681984"/>
      </c:barChart>
      <c:catAx>
        <c:axId val="162622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2681984"/>
        <c:crosses val="autoZero"/>
        <c:auto val="1"/>
        <c:lblAlgn val="ctr"/>
        <c:lblOffset val="100"/>
        <c:noMultiLvlLbl val="0"/>
      </c:catAx>
      <c:valAx>
        <c:axId val="162681984"/>
        <c:scaling>
          <c:orientation val="minMax"/>
          <c:max val="80"/>
          <c:min val="0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2622848"/>
        <c:crosses val="autoZero"/>
        <c:crossBetween val="between"/>
        <c:majorUnit val="40"/>
      </c:valAx>
    </c:plotArea>
    <c:legend>
      <c:legendPos val="r"/>
      <c:layout>
        <c:manualLayout>
          <c:xMode val="edge"/>
          <c:yMode val="edge"/>
          <c:x val="0.17043172111035473"/>
          <c:y val="0.86825188803154174"/>
          <c:w val="0.36065239200463278"/>
          <c:h val="0.10197976451097568"/>
        </c:manualLayout>
      </c:layout>
      <c:overlay val="0"/>
      <c:txPr>
        <a:bodyPr/>
        <a:lstStyle/>
        <a:p>
          <a:pPr>
            <a:defRPr sz="10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>
                <a:solidFill>
                  <a:schemeClr val="bg1"/>
                </a:solidFill>
              </a:defRPr>
            </a:pPr>
            <a:r>
              <a:rPr lang="ru-RU" sz="1200" b="0" dirty="0" smtClean="0">
                <a:solidFill>
                  <a:schemeClr val="bg1"/>
                </a:solidFill>
              </a:rPr>
              <a:t>Доля</a:t>
            </a:r>
            <a:r>
              <a:rPr lang="ru-RU" sz="1200" b="0" baseline="0" dirty="0" smtClean="0">
                <a:solidFill>
                  <a:schemeClr val="bg1"/>
                </a:solidFill>
              </a:rPr>
              <a:t> основных фондов организаций муниципальной формы собственности, находящихся в стадии банкротства, в основных фондах организации муниципальной формы собственности</a:t>
            </a:r>
            <a:br>
              <a:rPr lang="ru-RU" sz="1200" b="0" baseline="0" dirty="0" smtClean="0">
                <a:solidFill>
                  <a:schemeClr val="bg1"/>
                </a:solidFill>
              </a:rPr>
            </a:br>
            <a:r>
              <a:rPr lang="ru-RU" sz="1200" b="0" baseline="0" dirty="0" smtClean="0">
                <a:solidFill>
                  <a:schemeClr val="bg1"/>
                </a:solidFill>
              </a:rPr>
              <a:t> (на конец года по полной учетной стоимости), %</a:t>
            </a:r>
            <a:endParaRPr lang="ru-RU" sz="1200" b="0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12491652659859777"/>
          <c:y val="0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0.10355535948279952"/>
          <c:y val="0.27344941471149675"/>
          <c:w val="0.83892056844281904"/>
          <c:h val="0.365858970215430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"/>
                  <c:y val="-3.097193746149417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800" b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 </c:v>
                </c:pt>
                <c:pt idx="7">
                  <c:v>Бейский район</c:v>
                </c:pt>
                <c:pt idx="8">
                  <c:v>Боградский район 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3.5</c:v>
                </c:pt>
                <c:pt idx="6">
                  <c:v>2.4</c:v>
                </c:pt>
                <c:pt idx="7">
                  <c:v>0</c:v>
                </c:pt>
                <c:pt idx="8">
                  <c:v>0.8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3B-40B6-A0AF-23ACD2C09F6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1.3275108022645034E-2"/>
                  <c:y val="2.380732948864267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-6.073188837603902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1.8964440032350049E-3"/>
                  <c:y val="-2.946768540869196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spPr/>
              <c:txPr>
                <a:bodyPr rot="-5400000" vert="horz"/>
                <a:lstStyle/>
                <a:p>
                  <a:pPr>
                    <a:defRPr sz="800"/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1.8964440032350049E-3"/>
                  <c:y val="-4.1630475401715692E-4"/>
                </c:manualLayout>
              </c:layout>
              <c:spPr/>
              <c:txPr>
                <a:bodyPr rot="-5400000" vert="horz"/>
                <a:lstStyle/>
                <a:p>
                  <a:pPr>
                    <a:defRPr sz="80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1.8964440032350049E-3"/>
                  <c:y val="5.0291129268464387E-3"/>
                </c:manualLayout>
              </c:layout>
              <c:spPr/>
              <c:txPr>
                <a:bodyPr rot="-5400000" vert="horz"/>
                <a:lstStyle/>
                <a:p>
                  <a:pPr>
                    <a:defRPr sz="80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 </c:v>
                </c:pt>
                <c:pt idx="7">
                  <c:v>Бейский район</c:v>
                </c:pt>
                <c:pt idx="8">
                  <c:v>Боградский район 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0.04</c:v>
                </c:pt>
                <c:pt idx="3">
                  <c:v>0.1</c:v>
                </c:pt>
                <c:pt idx="4">
                  <c:v>0.01</c:v>
                </c:pt>
                <c:pt idx="5">
                  <c:v>0</c:v>
                </c:pt>
                <c:pt idx="6">
                  <c:v>1.17</c:v>
                </c:pt>
                <c:pt idx="7">
                  <c:v>0.5</c:v>
                </c:pt>
                <c:pt idx="8">
                  <c:v>0.8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4169600"/>
        <c:axId val="164171136"/>
      </c:barChart>
      <c:catAx>
        <c:axId val="1641696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4171136"/>
        <c:crosses val="autoZero"/>
        <c:auto val="1"/>
        <c:lblAlgn val="ctr"/>
        <c:lblOffset val="100"/>
        <c:noMultiLvlLbl val="0"/>
      </c:catAx>
      <c:valAx>
        <c:axId val="164171136"/>
        <c:scaling>
          <c:orientation val="minMax"/>
          <c:max val="4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4169600"/>
        <c:crosses val="autoZero"/>
        <c:crossBetween val="between"/>
        <c:majorUnit val="1"/>
        <c:minorUnit val="0.5"/>
      </c:valAx>
    </c:plotArea>
    <c:plotVisOnly val="1"/>
    <c:dispBlanksAs val="gap"/>
    <c:showDLblsOverMax val="0"/>
  </c:chart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>
                <a:solidFill>
                  <a:schemeClr val="bg1"/>
                </a:solidFill>
              </a:defRPr>
            </a:pPr>
            <a:r>
              <a:rPr lang="ru-RU" sz="1200" b="0" dirty="0" smtClean="0">
                <a:solidFill>
                  <a:schemeClr val="bg1"/>
                </a:solidFill>
              </a:rPr>
              <a:t>Объем незавершенного в</a:t>
            </a:r>
            <a:r>
              <a:rPr lang="ru-RU" sz="1200" b="0" baseline="0" dirty="0" smtClean="0">
                <a:solidFill>
                  <a:schemeClr val="bg1"/>
                </a:solidFill>
              </a:rPr>
              <a:t> установленные сроки строительства, осуществляемого за счет средств бюджета городского округа (муниципального района), млн рублей</a:t>
            </a:r>
            <a:r>
              <a:rPr lang="ru-RU" sz="1200" b="0" dirty="0" smtClean="0">
                <a:solidFill>
                  <a:schemeClr val="bg1"/>
                </a:solidFill>
              </a:rPr>
              <a:t> </a:t>
            </a:r>
            <a:endParaRPr lang="ru-RU" sz="1200" b="0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11928772098608428"/>
          <c:y val="2.0041965034188119E-2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0.10355535948279952"/>
          <c:y val="0.20530673359525708"/>
          <c:w val="0.83892056844281904"/>
          <c:h val="0.434001651331670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2"/>
              <c:layout>
                <c:manualLayout>
                  <c:x val="-6.8279533183046677E-3"/>
                  <c:y val="4.7093883507893066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8762690670303772E-3"/>
                  <c:y val="1.096153457696619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6.8279533183046677E-3"/>
                  <c:y val="-3.5602104816636537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800" b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 </c:v>
                </c:pt>
                <c:pt idx="7">
                  <c:v>Бейский район</c:v>
                </c:pt>
                <c:pt idx="8">
                  <c:v>Боградский район 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13.3</c:v>
                </c:pt>
                <c:pt idx="3">
                  <c:v>0</c:v>
                </c:pt>
                <c:pt idx="4">
                  <c:v>66.900000000000006</c:v>
                </c:pt>
                <c:pt idx="5">
                  <c:v>0</c:v>
                </c:pt>
                <c:pt idx="6">
                  <c:v>5</c:v>
                </c:pt>
                <c:pt idx="7">
                  <c:v>0</c:v>
                </c:pt>
                <c:pt idx="8">
                  <c:v>2</c:v>
                </c:pt>
                <c:pt idx="9">
                  <c:v>0</c:v>
                </c:pt>
                <c:pt idx="10">
                  <c:v>0</c:v>
                </c:pt>
                <c:pt idx="11">
                  <c:v>30.6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93B-40B6-A0AF-23ACD2C09F60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2"/>
              <c:layout>
                <c:manualLayout>
                  <c:x val="2.2759844394348891E-3"/>
                  <c:y val="-8.0167860136752481E-3"/>
                </c:manualLayout>
              </c:layout>
              <c:spPr/>
              <c:txPr>
                <a:bodyPr rot="-5400000" vert="horz"/>
                <a:lstStyle/>
                <a:p>
                  <a:pPr>
                    <a:defRPr sz="80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-8.016786013675248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2759844394348891E-3"/>
                  <c:y val="-4.7532597388168993E-3"/>
                </c:manualLayout>
              </c:layout>
              <c:spPr/>
              <c:txPr>
                <a:bodyPr rot="-5400000" vert="horz"/>
                <a:lstStyle/>
                <a:p>
                  <a:pPr>
                    <a:defRPr sz="800"/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 </c:v>
                </c:pt>
                <c:pt idx="7">
                  <c:v>Бейский район</c:v>
                </c:pt>
                <c:pt idx="8">
                  <c:v>Боградский район 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20.8</c:v>
                </c:pt>
                <c:pt idx="3">
                  <c:v>0</c:v>
                </c:pt>
                <c:pt idx="4">
                  <c:v>67.2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</c:v>
                </c:pt>
                <c:pt idx="9">
                  <c:v>0</c:v>
                </c:pt>
                <c:pt idx="10">
                  <c:v>0</c:v>
                </c:pt>
                <c:pt idx="11">
                  <c:v>229.3</c:v>
                </c:pt>
                <c:pt idx="12">
                  <c:v>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20"/>
        <c:axId val="164275328"/>
        <c:axId val="164276864"/>
      </c:barChart>
      <c:catAx>
        <c:axId val="1642753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4276864"/>
        <c:crosses val="autoZero"/>
        <c:auto val="1"/>
        <c:lblAlgn val="ctr"/>
        <c:lblOffset val="100"/>
        <c:noMultiLvlLbl val="0"/>
      </c:catAx>
      <c:valAx>
        <c:axId val="164276864"/>
        <c:scaling>
          <c:orientation val="minMax"/>
          <c:max val="25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4275328"/>
        <c:crosses val="autoZero"/>
        <c:crossBetween val="between"/>
        <c:majorUnit val="40"/>
        <c:minorUnit val="0.5"/>
      </c:valAx>
    </c:plotArea>
    <c:plotVisOnly val="1"/>
    <c:dispBlanksAs val="gap"/>
    <c:showDLblsOverMax val="0"/>
  </c:chart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125688566817717"/>
          <c:y val="0.15099777435917711"/>
          <c:w val="0.50096414239110676"/>
          <c:h val="0.6966392362111445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Ширинский район</c:v>
                </c:pt>
                <c:pt idx="1">
                  <c:v>Усть-Абаканский район</c:v>
                </c:pt>
                <c:pt idx="2">
                  <c:v>Таштыпский район</c:v>
                </c:pt>
                <c:pt idx="3">
                  <c:v>Орджоникидзевский район</c:v>
                </c:pt>
                <c:pt idx="4">
                  <c:v>Боградский район </c:v>
                </c:pt>
                <c:pt idx="5">
                  <c:v>Бейский район</c:v>
                </c:pt>
                <c:pt idx="6">
                  <c:v>Аскизский район </c:v>
                </c:pt>
                <c:pt idx="7">
                  <c:v>Алтайский район</c:v>
                </c:pt>
                <c:pt idx="8">
                  <c:v>г. Черногорск</c:v>
                </c:pt>
                <c:pt idx="9">
                  <c:v>г. Сорск</c:v>
                </c:pt>
                <c:pt idx="10">
                  <c:v>г. Саяногорск</c:v>
                </c:pt>
                <c:pt idx="11">
                  <c:v>г. Абаза</c:v>
                </c:pt>
                <c:pt idx="12">
                  <c:v>г. Абакан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21.7</c:v>
                </c:pt>
                <c:pt idx="1">
                  <c:v>28.9</c:v>
                </c:pt>
                <c:pt idx="2">
                  <c:v>12.2</c:v>
                </c:pt>
                <c:pt idx="3">
                  <c:v>3.8</c:v>
                </c:pt>
                <c:pt idx="4">
                  <c:v>8</c:v>
                </c:pt>
                <c:pt idx="5">
                  <c:v>6.7</c:v>
                </c:pt>
                <c:pt idx="6">
                  <c:v>10.5</c:v>
                </c:pt>
                <c:pt idx="7">
                  <c:v>21.7</c:v>
                </c:pt>
                <c:pt idx="8">
                  <c:v>26</c:v>
                </c:pt>
                <c:pt idx="9">
                  <c:v>5.3</c:v>
                </c:pt>
                <c:pt idx="10">
                  <c:v>16.100000000000001</c:v>
                </c:pt>
                <c:pt idx="11">
                  <c:v>19.8</c:v>
                </c:pt>
                <c:pt idx="12">
                  <c:v>28.8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1F8-4919-9401-61CDDC7D77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98663808"/>
        <c:axId val="98669696"/>
      </c:barChart>
      <c:catAx>
        <c:axId val="9866380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98669696"/>
        <c:crosses val="autoZero"/>
        <c:auto val="1"/>
        <c:lblAlgn val="ctr"/>
        <c:lblOffset val="100"/>
        <c:noMultiLvlLbl val="0"/>
      </c:catAx>
      <c:valAx>
        <c:axId val="98669696"/>
        <c:scaling>
          <c:orientation val="minMax"/>
          <c:max val="30"/>
          <c:min val="0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98663808"/>
        <c:crosses val="autoZero"/>
        <c:crossBetween val="between"/>
        <c:majorUnit val="10"/>
        <c:minorUnit val="5"/>
      </c:valAx>
    </c:plotArea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>
                <a:solidFill>
                  <a:schemeClr val="bg1"/>
                </a:solidFill>
              </a:defRPr>
            </a:pPr>
            <a:r>
              <a:rPr lang="ru-RU" sz="1200" b="0" dirty="0" smtClean="0">
                <a:solidFill>
                  <a:schemeClr val="bg1"/>
                </a:solidFill>
                <a:effectLst/>
              </a:rPr>
              <a:t>Доля просроченной кредиторской задолженности по оплате труда</a:t>
            </a:r>
            <a:r>
              <a:rPr lang="ru-RU" sz="1200" b="0" baseline="0" dirty="0" smtClean="0">
                <a:solidFill>
                  <a:schemeClr val="bg1"/>
                </a:solidFill>
                <a:effectLst/>
              </a:rPr>
              <a:t> </a:t>
            </a:r>
            <a:r>
              <a:rPr lang="ru-RU" sz="1200" b="0" dirty="0" smtClean="0">
                <a:solidFill>
                  <a:schemeClr val="bg1"/>
                </a:solidFill>
                <a:effectLst/>
              </a:rPr>
              <a:t>муниципальных учреждений в общем объёме расходов муниципального образования на оплату труда, %</a:t>
            </a:r>
            <a:endParaRPr lang="ru-RU" sz="1200" b="0" dirty="0">
              <a:solidFill>
                <a:schemeClr val="bg1"/>
              </a:solidFill>
              <a:effectLst/>
            </a:endParaRPr>
          </a:p>
        </c:rich>
      </c:tx>
      <c:layout>
        <c:manualLayout>
          <c:xMode val="edge"/>
          <c:yMode val="edge"/>
          <c:x val="0.11282107284816241"/>
          <c:y val="1.1194079343936224E-2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0.13694876321694999"/>
          <c:y val="0.2181053956967744"/>
          <c:w val="0.75368686742333912"/>
          <c:h val="0.3650732811190826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BA9F-4B04-B683-7AAE6CB26CBB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3723919141275998E-3"/>
                  <c:y val="0"/>
                </c:manualLayout>
              </c:layout>
              <c:spPr/>
              <c:txPr>
                <a:bodyPr rot="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4.3723919141276536E-3"/>
                  <c:y val="2.4948874452156112E-3"/>
                </c:manualLayout>
              </c:layout>
              <c:spPr/>
              <c:txPr>
                <a:bodyPr rot="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BA9F-4B04-B683-7AAE6CB26CBB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BA9F-4B04-B683-7AAE6CB26CBB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BA9F-4B04-B683-7AAE6CB26CBB}"/>
                </c:ext>
                <c:ext xmlns:c15="http://schemas.microsoft.com/office/drawing/2012/chart" uri="{CE6537A1-D6FC-4f65-9D91-7224C49458BB}"/>
              </c:extLst>
            </c:dLbl>
            <c:dLbl>
              <c:idx val="9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BA9F-4B04-B683-7AAE6CB26CBB}"/>
                </c:ext>
                <c:ext xmlns:c15="http://schemas.microsoft.com/office/drawing/2012/chart" uri="{CE6537A1-D6FC-4f65-9D91-7224C49458BB}"/>
              </c:extLst>
            </c:dLbl>
            <c:dLbl>
              <c:idx val="11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BA9F-4B04-B683-7AAE6CB26CBB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sz="800" b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0</c:v>
                </c:pt>
                <c:pt idx="1">
                  <c:v>16.7</c:v>
                </c:pt>
                <c:pt idx="2">
                  <c:v>8.3000000000000007</c:v>
                </c:pt>
                <c:pt idx="3">
                  <c:v>0</c:v>
                </c:pt>
                <c:pt idx="4">
                  <c:v>0</c:v>
                </c:pt>
                <c:pt idx="5">
                  <c:v>10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19.100000000000001</c:v>
                </c:pt>
                <c:pt idx="10">
                  <c:v>0</c:v>
                </c:pt>
                <c:pt idx="11">
                  <c:v>10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57E-4C16-B258-35F4A21B03E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-4.3723919141275998E-3"/>
                  <c:y val="0"/>
                </c:manualLayout>
              </c:layout>
              <c:spPr/>
              <c:txPr>
                <a:bodyPr rot="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880E-4B2E-9117-6DEEE0BE5743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9149279427517333E-3"/>
                  <c:y val="0"/>
                </c:manualLayout>
              </c:layout>
              <c:spPr/>
              <c:txPr>
                <a:bodyPr rot="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880E-4B2E-9117-6DEEE0BE5743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F-BA9F-4B04-B683-7AAE6CB26CBB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4.3723919141275998E-3"/>
                  <c:y val="0"/>
                </c:manualLayout>
              </c:layout>
              <c:spPr/>
              <c:txPr>
                <a:bodyPr rot="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880E-4B2E-9117-6DEEE0BE5743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5.8298558855034667E-3"/>
                  <c:y val="0"/>
                </c:manualLayout>
              </c:layout>
              <c:spPr/>
              <c:txPr>
                <a:bodyPr rot="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880E-4B2E-9117-6DEEE0BE5743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4.3723919141275998E-3"/>
                  <c:y val="0"/>
                </c:manualLayout>
              </c:layout>
              <c:spPr/>
              <c:txPr>
                <a:bodyPr rot="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880E-4B2E-9117-6DEEE0BE5743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7.2873198568793335E-3"/>
                  <c:y val="0"/>
                </c:manualLayout>
              </c:layout>
              <c:spPr/>
              <c:txPr>
                <a:bodyPr rot="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880E-4B2E-9117-6DEEE0BE5743}"/>
                </c:ex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-1.3117175742382907E-2"/>
                  <c:y val="0"/>
                </c:manualLayout>
              </c:layout>
              <c:spPr/>
              <c:txPr>
                <a:bodyPr rot="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880E-4B2E-9117-6DEEE0BE5743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 b="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0</c:v>
                </c:pt>
                <c:pt idx="1">
                  <c:v>16.399999999999999</c:v>
                </c:pt>
                <c:pt idx="2">
                  <c:v>7.6</c:v>
                </c:pt>
                <c:pt idx="3">
                  <c:v>11.9</c:v>
                </c:pt>
                <c:pt idx="4">
                  <c:v>0</c:v>
                </c:pt>
                <c:pt idx="5">
                  <c:v>12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17.100000000000001</c:v>
                </c:pt>
                <c:pt idx="10">
                  <c:v>0</c:v>
                </c:pt>
                <c:pt idx="11">
                  <c:v>9.8000000000000007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57E-4C16-B258-35F4A21B03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5036032"/>
        <c:axId val="165037568"/>
      </c:barChart>
      <c:catAx>
        <c:axId val="1650360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5037568"/>
        <c:crosses val="autoZero"/>
        <c:auto val="1"/>
        <c:lblAlgn val="ctr"/>
        <c:lblOffset val="100"/>
        <c:noMultiLvlLbl val="0"/>
      </c:catAx>
      <c:valAx>
        <c:axId val="165037568"/>
        <c:scaling>
          <c:orientation val="minMax"/>
          <c:max val="24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5036032"/>
        <c:crosses val="autoZero"/>
        <c:crossBetween val="between"/>
        <c:majorUnit val="6"/>
      </c:valAx>
    </c:plotArea>
    <c:legend>
      <c:legendPos val="b"/>
      <c:layout>
        <c:manualLayout>
          <c:xMode val="edge"/>
          <c:yMode val="edge"/>
          <c:x val="0.33592148790078158"/>
          <c:y val="0.88282967383766731"/>
          <c:w val="0.24568040995948295"/>
          <c:h val="4.2323702805864359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 b="0">
                <a:solidFill>
                  <a:schemeClr val="bg1"/>
                </a:solidFill>
              </a:defRPr>
            </a:pPr>
            <a:r>
              <a:rPr lang="ru-RU" sz="12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бюджета муниципального образования </a:t>
            </a:r>
            <a:br>
              <a:rPr lang="ru-RU" sz="12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содержание работников органов местного самоуправления в расчете на одного жителя муниципального образования,  рублей</a:t>
            </a:r>
            <a:endParaRPr lang="ru-RU" b="0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13970415319067345"/>
          <c:y val="1.3704153581478027E-2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9.4532529896261874E-2"/>
          <c:y val="0.25536090681383261"/>
          <c:w val="0.81234029714388833"/>
          <c:h val="0.293661307419414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1.3737964354093747E-2"/>
                </c:manualLayout>
              </c:layout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1.7905330148910313E-3"/>
                  <c:y val="0.1509294905112224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0"/>
                  <c:y val="0.149828482266789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0"/>
                  <c:y val="-9.1046351979029855E-3"/>
                </c:manualLayout>
              </c:layout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3.5810660297820626E-3"/>
                  <c:y val="0.1112730511236866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966.9</c:v>
                </c:pt>
                <c:pt idx="1">
                  <c:v>2134.5</c:v>
                </c:pt>
                <c:pt idx="2">
                  <c:v>1244.9000000000001</c:v>
                </c:pt>
                <c:pt idx="3">
                  <c:v>2360.1999999999998</c:v>
                </c:pt>
                <c:pt idx="4">
                  <c:v>848</c:v>
                </c:pt>
                <c:pt idx="5">
                  <c:v>1267</c:v>
                </c:pt>
                <c:pt idx="6">
                  <c:v>1061</c:v>
                </c:pt>
                <c:pt idx="7">
                  <c:v>1682.5</c:v>
                </c:pt>
                <c:pt idx="8">
                  <c:v>1667.5</c:v>
                </c:pt>
                <c:pt idx="9">
                  <c:v>2423</c:v>
                </c:pt>
                <c:pt idx="10">
                  <c:v>2354</c:v>
                </c:pt>
                <c:pt idx="11">
                  <c:v>1053.9000000000001</c:v>
                </c:pt>
                <c:pt idx="12">
                  <c:v>1329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0BE-4F81-82D9-FE425FF6AE2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 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0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5.3715990446730937E-3"/>
                  <c:y val="5.0534622010243819E-3"/>
                </c:manualLayout>
              </c:layout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0"/>
                  <c:y val="0.1125945487682627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1023.9</c:v>
                </c:pt>
                <c:pt idx="1">
                  <c:v>2441.1</c:v>
                </c:pt>
                <c:pt idx="2">
                  <c:v>1773.1</c:v>
                </c:pt>
                <c:pt idx="3">
                  <c:v>2574.3000000000002</c:v>
                </c:pt>
                <c:pt idx="4">
                  <c:v>923</c:v>
                </c:pt>
                <c:pt idx="5">
                  <c:v>1452.8</c:v>
                </c:pt>
                <c:pt idx="6">
                  <c:v>1158</c:v>
                </c:pt>
                <c:pt idx="7">
                  <c:v>1957.5</c:v>
                </c:pt>
                <c:pt idx="8">
                  <c:v>2041.4</c:v>
                </c:pt>
                <c:pt idx="9">
                  <c:v>2757</c:v>
                </c:pt>
                <c:pt idx="10">
                  <c:v>3115.8</c:v>
                </c:pt>
                <c:pt idx="11">
                  <c:v>1096.2</c:v>
                </c:pt>
                <c:pt idx="12">
                  <c:v>1347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6"/>
        <c:axId val="164837632"/>
        <c:axId val="164868096"/>
      </c:barChart>
      <c:catAx>
        <c:axId val="1648376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4868096"/>
        <c:crosses val="autoZero"/>
        <c:auto val="1"/>
        <c:lblAlgn val="ctr"/>
        <c:lblOffset val="100"/>
        <c:noMultiLvlLbl val="0"/>
      </c:catAx>
      <c:valAx>
        <c:axId val="164868096"/>
        <c:scaling>
          <c:orientation val="minMax"/>
          <c:max val="40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4837632"/>
        <c:crosses val="autoZero"/>
        <c:crossBetween val="between"/>
        <c:majorUnit val="100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 b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1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Удовлетворенность населения деятельностью органов местного</a:t>
            </a:r>
            <a:r>
              <a:rPr lang="ru-RU" sz="1100" b="0" baseline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самоуправления городского округа  (муниципального района), % от числа опрошенных</a:t>
            </a:r>
            <a:endParaRPr lang="ru-RU" sz="1100" b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3941715627245835"/>
          <c:y val="1.188091209855731E-2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9.2984952070100144E-2"/>
          <c:y val="0.21803157609654036"/>
          <c:w val="0.84489647682010938"/>
          <c:h val="0.266636668143205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 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4"/>
              <c:layout>
                <c:manualLayout>
                  <c:x val="0"/>
                  <c:y val="1.628901113858896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-5400000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/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/>
              <a:lstStyle/>
              <a:p>
                <a:pPr>
                  <a:defRPr sz="8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65.400000000000006</c:v>
                </c:pt>
                <c:pt idx="1">
                  <c:v>88.8</c:v>
                </c:pt>
                <c:pt idx="2">
                  <c:v>59.7</c:v>
                </c:pt>
                <c:pt idx="3">
                  <c:v>49.5</c:v>
                </c:pt>
                <c:pt idx="4">
                  <c:v>37.299999999999997</c:v>
                </c:pt>
                <c:pt idx="5">
                  <c:v>72.5</c:v>
                </c:pt>
                <c:pt idx="6">
                  <c:v>68.2</c:v>
                </c:pt>
                <c:pt idx="7">
                  <c:v>82.6</c:v>
                </c:pt>
                <c:pt idx="8">
                  <c:v>40</c:v>
                </c:pt>
                <c:pt idx="9">
                  <c:v>46.2</c:v>
                </c:pt>
                <c:pt idx="10">
                  <c:v>59.6</c:v>
                </c:pt>
                <c:pt idx="11">
                  <c:v>58.2</c:v>
                </c:pt>
                <c:pt idx="12">
                  <c:v>73.400000000000006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139-4C62-A01A-47656819FFC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rgbClr val="C00000"/>
              </a:solidFill>
            </a:ln>
          </c:spPr>
          <c:invertIfNegative val="0"/>
          <c:dLbls>
            <c:dLbl>
              <c:idx val="4"/>
              <c:layout>
                <c:manualLayout>
                  <c:x val="-3.2114970583192693E-3"/>
                  <c:y val="2.3221570123341643E-2"/>
                </c:manualLayout>
              </c:layout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48.6</c:v>
                </c:pt>
                <c:pt idx="1">
                  <c:v>85.8</c:v>
                </c:pt>
                <c:pt idx="2">
                  <c:v>49.4</c:v>
                </c:pt>
                <c:pt idx="3">
                  <c:v>56.3</c:v>
                </c:pt>
                <c:pt idx="4">
                  <c:v>39.9</c:v>
                </c:pt>
                <c:pt idx="5">
                  <c:v>78.400000000000006</c:v>
                </c:pt>
                <c:pt idx="6">
                  <c:v>60.4</c:v>
                </c:pt>
                <c:pt idx="7">
                  <c:v>64.400000000000006</c:v>
                </c:pt>
                <c:pt idx="8">
                  <c:v>55.9</c:v>
                </c:pt>
                <c:pt idx="9">
                  <c:v>58.9</c:v>
                </c:pt>
                <c:pt idx="10">
                  <c:v>63.9</c:v>
                </c:pt>
                <c:pt idx="11">
                  <c:v>52.7</c:v>
                </c:pt>
                <c:pt idx="12">
                  <c:v>89.1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139-4C62-A01A-47656819FF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65450112"/>
        <c:axId val="165451648"/>
      </c:barChart>
      <c:catAx>
        <c:axId val="165450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5451648"/>
        <c:crosses val="autoZero"/>
        <c:auto val="1"/>
        <c:lblAlgn val="ctr"/>
        <c:lblOffset val="100"/>
        <c:noMultiLvlLbl val="0"/>
      </c:catAx>
      <c:valAx>
        <c:axId val="165451648"/>
        <c:scaling>
          <c:orientation val="minMax"/>
          <c:max val="1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5450112"/>
        <c:crosses val="autoZero"/>
        <c:crossBetween val="between"/>
        <c:majorUnit val="20"/>
      </c:valAx>
    </c:plotArea>
    <c:legend>
      <c:legendPos val="b"/>
      <c:layout>
        <c:manualLayout>
          <c:xMode val="edge"/>
          <c:yMode val="edge"/>
          <c:x val="0.32947582804784981"/>
          <c:y val="0.85967613756225203"/>
          <c:w val="0.20028283530391355"/>
          <c:h val="8.3109978520905084E-2"/>
        </c:manualLayout>
      </c:layout>
      <c:overlay val="0"/>
      <c:txPr>
        <a:bodyPr/>
        <a:lstStyle/>
        <a:p>
          <a:pPr>
            <a:defRPr sz="10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862600071886344E-2"/>
          <c:y val="0.10465903876827165"/>
          <c:w val="0.92041914216457499"/>
          <c:h val="0.406581109697722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1"/>
              <c:layout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0"/>
                  <c:y val="3.2645702870122799E-2"/>
                </c:manualLayout>
              </c:layout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Таштпыский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1181.0999999999999</c:v>
                </c:pt>
                <c:pt idx="1">
                  <c:v>534</c:v>
                </c:pt>
                <c:pt idx="2">
                  <c:v>420</c:v>
                </c:pt>
                <c:pt idx="3">
                  <c:v>1185.5</c:v>
                </c:pt>
                <c:pt idx="4">
                  <c:v>845</c:v>
                </c:pt>
                <c:pt idx="5">
                  <c:v>550</c:v>
                </c:pt>
                <c:pt idx="6">
                  <c:v>830</c:v>
                </c:pt>
                <c:pt idx="7">
                  <c:v>2124</c:v>
                </c:pt>
                <c:pt idx="8">
                  <c:v>840</c:v>
                </c:pt>
                <c:pt idx="9">
                  <c:v>1668</c:v>
                </c:pt>
                <c:pt idx="10">
                  <c:v>1855</c:v>
                </c:pt>
                <c:pt idx="11">
                  <c:v>585</c:v>
                </c:pt>
                <c:pt idx="12">
                  <c:v>1060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1"/>
              <c:layout>
                <c:manualLayout>
                  <c:x val="0"/>
                  <c:y val="2.1626707098212582E-2"/>
                </c:manualLayout>
              </c:layout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"/>
                  <c:y val="2.7204752391768998E-2"/>
                </c:manualLayout>
              </c:layout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0"/>
                  <c:y val="3.2645702870122799E-2"/>
                </c:manualLayout>
              </c:layout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Таштпыский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1156.3</c:v>
                </c:pt>
                <c:pt idx="1">
                  <c:v>567.9</c:v>
                </c:pt>
                <c:pt idx="2">
                  <c:v>411.5</c:v>
                </c:pt>
                <c:pt idx="3">
                  <c:v>1184.75</c:v>
                </c:pt>
                <c:pt idx="4">
                  <c:v>846.9</c:v>
                </c:pt>
                <c:pt idx="5">
                  <c:v>550</c:v>
                </c:pt>
                <c:pt idx="6">
                  <c:v>830</c:v>
                </c:pt>
                <c:pt idx="7">
                  <c:v>2124</c:v>
                </c:pt>
                <c:pt idx="8">
                  <c:v>840</c:v>
                </c:pt>
                <c:pt idx="9">
                  <c:v>1663</c:v>
                </c:pt>
                <c:pt idx="10">
                  <c:v>1824</c:v>
                </c:pt>
                <c:pt idx="11">
                  <c:v>585</c:v>
                </c:pt>
                <c:pt idx="12">
                  <c:v>1055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468800"/>
        <c:axId val="163470336"/>
      </c:barChart>
      <c:catAx>
        <c:axId val="1634688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3470336"/>
        <c:crosses val="autoZero"/>
        <c:auto val="1"/>
        <c:lblAlgn val="ctr"/>
        <c:lblOffset val="100"/>
        <c:noMultiLvlLbl val="0"/>
      </c:catAx>
      <c:valAx>
        <c:axId val="163470336"/>
        <c:scaling>
          <c:orientation val="minMax"/>
          <c:max val="250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3468800"/>
        <c:crosses val="autoZero"/>
        <c:crossBetween val="between"/>
        <c:majorUnit val="1000"/>
      </c:valAx>
    </c:plotArea>
    <c:legend>
      <c:legendPos val="b"/>
      <c:layout/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862600071886344E-2"/>
          <c:y val="5.5690484463087435E-2"/>
          <c:w val="0.92041914216457499"/>
          <c:h val="0.406581109697722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Таштпыский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0.19</c:v>
                </c:pt>
                <c:pt idx="1">
                  <c:v>0.3</c:v>
                </c:pt>
                <c:pt idx="2">
                  <c:v>0.22</c:v>
                </c:pt>
                <c:pt idx="3">
                  <c:v>0.31</c:v>
                </c:pt>
                <c:pt idx="4">
                  <c:v>0.2</c:v>
                </c:pt>
                <c:pt idx="5">
                  <c:v>0.38</c:v>
                </c:pt>
                <c:pt idx="6">
                  <c:v>0.25</c:v>
                </c:pt>
                <c:pt idx="7">
                  <c:v>0.5</c:v>
                </c:pt>
                <c:pt idx="8">
                  <c:v>0.35</c:v>
                </c:pt>
                <c:pt idx="9">
                  <c:v>0.31</c:v>
                </c:pt>
                <c:pt idx="10">
                  <c:v>0.2</c:v>
                </c:pt>
                <c:pt idx="11">
                  <c:v>0.23</c:v>
                </c:pt>
                <c:pt idx="12">
                  <c:v>0.17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Таштпыский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0.17</c:v>
                </c:pt>
                <c:pt idx="1">
                  <c:v>0.28999999999999998</c:v>
                </c:pt>
                <c:pt idx="2">
                  <c:v>0.2</c:v>
                </c:pt>
                <c:pt idx="3">
                  <c:v>0.28000000000000003</c:v>
                </c:pt>
                <c:pt idx="4">
                  <c:v>0.2</c:v>
                </c:pt>
                <c:pt idx="5">
                  <c:v>0.4</c:v>
                </c:pt>
                <c:pt idx="6">
                  <c:v>0.25</c:v>
                </c:pt>
                <c:pt idx="7">
                  <c:v>0.34</c:v>
                </c:pt>
                <c:pt idx="8">
                  <c:v>0.35</c:v>
                </c:pt>
                <c:pt idx="9">
                  <c:v>0.3</c:v>
                </c:pt>
                <c:pt idx="10">
                  <c:v>0.19</c:v>
                </c:pt>
                <c:pt idx="11">
                  <c:v>0.23</c:v>
                </c:pt>
                <c:pt idx="12">
                  <c:v>0.16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2952320"/>
        <c:axId val="164790272"/>
      </c:barChart>
      <c:catAx>
        <c:axId val="1629523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4790272"/>
        <c:crosses val="autoZero"/>
        <c:auto val="1"/>
        <c:lblAlgn val="ctr"/>
        <c:lblOffset val="100"/>
        <c:noMultiLvlLbl val="0"/>
      </c:catAx>
      <c:valAx>
        <c:axId val="164790272"/>
        <c:scaling>
          <c:orientation val="minMax"/>
          <c:max val="1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2952320"/>
        <c:crosses val="autoZero"/>
        <c:crossBetween val="between"/>
        <c:majorUnit val="0.4"/>
      </c:valAx>
    </c:plotArea>
    <c:legend>
      <c:legendPos val="b"/>
      <c:layout/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862600071886344E-2"/>
          <c:y val="5.5690484463087435E-2"/>
          <c:w val="0.92041914216457499"/>
          <c:h val="0.406581109697722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6"/>
              <c:layout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Таштпыский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19.7</c:v>
                </c:pt>
                <c:pt idx="1">
                  <c:v>25.4</c:v>
                </c:pt>
                <c:pt idx="2">
                  <c:v>17.100000000000001</c:v>
                </c:pt>
                <c:pt idx="3">
                  <c:v>12.9</c:v>
                </c:pt>
                <c:pt idx="4">
                  <c:v>20.5</c:v>
                </c:pt>
                <c:pt idx="5">
                  <c:v>19.399999999999999</c:v>
                </c:pt>
                <c:pt idx="6">
                  <c:v>5.2</c:v>
                </c:pt>
                <c:pt idx="7">
                  <c:v>35</c:v>
                </c:pt>
                <c:pt idx="8">
                  <c:v>23.2</c:v>
                </c:pt>
                <c:pt idx="9">
                  <c:v>4.7</c:v>
                </c:pt>
                <c:pt idx="10">
                  <c:v>0</c:v>
                </c:pt>
                <c:pt idx="11">
                  <c:v>10.5</c:v>
                </c:pt>
                <c:pt idx="12">
                  <c:v>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6"/>
              <c:layout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Таштпыский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19.8</c:v>
                </c:pt>
                <c:pt idx="1">
                  <c:v>25.1</c:v>
                </c:pt>
                <c:pt idx="2">
                  <c:v>17</c:v>
                </c:pt>
                <c:pt idx="3">
                  <c:v>12.1</c:v>
                </c:pt>
                <c:pt idx="4">
                  <c:v>19.100000000000001</c:v>
                </c:pt>
                <c:pt idx="5">
                  <c:v>19.600000000000001</c:v>
                </c:pt>
                <c:pt idx="6">
                  <c:v>5.2</c:v>
                </c:pt>
                <c:pt idx="7">
                  <c:v>34.5</c:v>
                </c:pt>
                <c:pt idx="8">
                  <c:v>23.2</c:v>
                </c:pt>
                <c:pt idx="9">
                  <c:v>6.2</c:v>
                </c:pt>
                <c:pt idx="10">
                  <c:v>0</c:v>
                </c:pt>
                <c:pt idx="11">
                  <c:v>10.5</c:v>
                </c:pt>
                <c:pt idx="12">
                  <c:v>0.14000000000000001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5148160"/>
        <c:axId val="165149696"/>
      </c:barChart>
      <c:catAx>
        <c:axId val="1651481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5149696"/>
        <c:crosses val="autoZero"/>
        <c:auto val="1"/>
        <c:lblAlgn val="ctr"/>
        <c:lblOffset val="100"/>
        <c:noMultiLvlLbl val="0"/>
      </c:catAx>
      <c:valAx>
        <c:axId val="165149696"/>
        <c:scaling>
          <c:orientation val="minMax"/>
          <c:max val="3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5148160"/>
        <c:crosses val="autoZero"/>
        <c:crossBetween val="between"/>
        <c:majorUnit val="10"/>
      </c:valAx>
    </c:plotArea>
    <c:legend>
      <c:legendPos val="b"/>
      <c:layout/>
      <c:overlay val="0"/>
      <c:txPr>
        <a:bodyPr/>
        <a:lstStyle/>
        <a:p>
          <a:pPr>
            <a:defRPr sz="1000" b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6144342308347649E-2"/>
          <c:y val="3.3926682549672238E-2"/>
          <c:w val="0.92041914216457499"/>
          <c:h val="0.406581109697722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Таштпыский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43</c:v>
                </c:pt>
                <c:pt idx="1">
                  <c:v>48.6</c:v>
                </c:pt>
                <c:pt idx="2">
                  <c:v>38</c:v>
                </c:pt>
                <c:pt idx="3">
                  <c:v>29.7</c:v>
                </c:pt>
                <c:pt idx="4">
                  <c:v>49</c:v>
                </c:pt>
                <c:pt idx="5">
                  <c:v>25.3</c:v>
                </c:pt>
                <c:pt idx="6">
                  <c:v>31</c:v>
                </c:pt>
                <c:pt idx="7">
                  <c:v>46.5</c:v>
                </c:pt>
                <c:pt idx="8">
                  <c:v>26.5</c:v>
                </c:pt>
                <c:pt idx="9">
                  <c:v>43</c:v>
                </c:pt>
                <c:pt idx="10">
                  <c:v>54.69</c:v>
                </c:pt>
                <c:pt idx="11">
                  <c:v>34.1</c:v>
                </c:pt>
                <c:pt idx="12">
                  <c:v>38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Таштпыский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42.7</c:v>
                </c:pt>
                <c:pt idx="1">
                  <c:v>30.3</c:v>
                </c:pt>
                <c:pt idx="2">
                  <c:v>37.4</c:v>
                </c:pt>
                <c:pt idx="3">
                  <c:v>28.6</c:v>
                </c:pt>
                <c:pt idx="4">
                  <c:v>51.8</c:v>
                </c:pt>
                <c:pt idx="5">
                  <c:v>25.5</c:v>
                </c:pt>
                <c:pt idx="6">
                  <c:v>31</c:v>
                </c:pt>
                <c:pt idx="7">
                  <c:v>46.5</c:v>
                </c:pt>
                <c:pt idx="8">
                  <c:v>26.5</c:v>
                </c:pt>
                <c:pt idx="9">
                  <c:v>46.2</c:v>
                </c:pt>
                <c:pt idx="10">
                  <c:v>38.33</c:v>
                </c:pt>
                <c:pt idx="11">
                  <c:v>34.1</c:v>
                </c:pt>
                <c:pt idx="12">
                  <c:v>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5654528"/>
        <c:axId val="165657600"/>
      </c:barChart>
      <c:catAx>
        <c:axId val="1656545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5657600"/>
        <c:crosses val="autoZero"/>
        <c:auto val="1"/>
        <c:lblAlgn val="ctr"/>
        <c:lblOffset val="100"/>
        <c:noMultiLvlLbl val="0"/>
      </c:catAx>
      <c:valAx>
        <c:axId val="165657600"/>
        <c:scaling>
          <c:orientation val="minMax"/>
          <c:max val="5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5654528"/>
        <c:crosses val="autoZero"/>
        <c:crossBetween val="between"/>
        <c:majorUnit val="10"/>
      </c:valAx>
    </c:plotArea>
    <c:legend>
      <c:legendPos val="b"/>
      <c:layout/>
      <c:overlay val="0"/>
      <c:txPr>
        <a:bodyPr/>
        <a:lstStyle/>
        <a:p>
          <a:pPr>
            <a:defRPr sz="1000" b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862600071886344E-2"/>
          <c:y val="5.5690484463087435E-2"/>
          <c:w val="0.92041914216457499"/>
          <c:h val="0.406581109697722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Таштпыский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0.21</c:v>
                </c:pt>
                <c:pt idx="1">
                  <c:v>0.27</c:v>
                </c:pt>
                <c:pt idx="2">
                  <c:v>0.2</c:v>
                </c:pt>
                <c:pt idx="3">
                  <c:v>0.19</c:v>
                </c:pt>
                <c:pt idx="4">
                  <c:v>0.2</c:v>
                </c:pt>
                <c:pt idx="5">
                  <c:v>0.38</c:v>
                </c:pt>
                <c:pt idx="6">
                  <c:v>0.47</c:v>
                </c:pt>
                <c:pt idx="7">
                  <c:v>0.34</c:v>
                </c:pt>
                <c:pt idx="8">
                  <c:v>0.26</c:v>
                </c:pt>
                <c:pt idx="9">
                  <c:v>0.1</c:v>
                </c:pt>
                <c:pt idx="10">
                  <c:v>0.23</c:v>
                </c:pt>
                <c:pt idx="11">
                  <c:v>0.14000000000000001</c:v>
                </c:pt>
                <c:pt idx="12">
                  <c:v>0.08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Таштпыский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0.18</c:v>
                </c:pt>
                <c:pt idx="1">
                  <c:v>0.25</c:v>
                </c:pt>
                <c:pt idx="2">
                  <c:v>0.2</c:v>
                </c:pt>
                <c:pt idx="3">
                  <c:v>0.18</c:v>
                </c:pt>
                <c:pt idx="4">
                  <c:v>0.2</c:v>
                </c:pt>
                <c:pt idx="5">
                  <c:v>0.37</c:v>
                </c:pt>
                <c:pt idx="6">
                  <c:v>0.47</c:v>
                </c:pt>
                <c:pt idx="7">
                  <c:v>0.34</c:v>
                </c:pt>
                <c:pt idx="8">
                  <c:v>0.26</c:v>
                </c:pt>
                <c:pt idx="9">
                  <c:v>0.1</c:v>
                </c:pt>
                <c:pt idx="10">
                  <c:v>0.22</c:v>
                </c:pt>
                <c:pt idx="11">
                  <c:v>0.14000000000000001</c:v>
                </c:pt>
                <c:pt idx="12">
                  <c:v>7.0000000000000007E-2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5126144"/>
        <c:axId val="165127680"/>
      </c:barChart>
      <c:catAx>
        <c:axId val="1651261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5127680"/>
        <c:crosses val="autoZero"/>
        <c:auto val="1"/>
        <c:lblAlgn val="ctr"/>
        <c:lblOffset val="100"/>
        <c:noMultiLvlLbl val="0"/>
      </c:catAx>
      <c:valAx>
        <c:axId val="165127680"/>
        <c:scaling>
          <c:orientation val="minMax"/>
          <c:max val="1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5126144"/>
        <c:crosses val="autoZero"/>
        <c:crossBetween val="between"/>
        <c:majorUnit val="0.4"/>
      </c:valAx>
    </c:plotArea>
    <c:legend>
      <c:legendPos val="b"/>
      <c:layout/>
      <c:overlay val="0"/>
      <c:txPr>
        <a:bodyPr/>
        <a:lstStyle/>
        <a:p>
          <a:pPr>
            <a:defRPr sz="1000" b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9917130581123607E-2"/>
          <c:y val="6.4574251375496272E-2"/>
          <c:w val="0.81897273868430254"/>
          <c:h val="0.3228726435829510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12"/>
              <c:layout>
                <c:manualLayout>
                  <c:x val="0"/>
                  <c:y val="-2.34815459547259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53.2</c:v>
                </c:pt>
                <c:pt idx="1">
                  <c:v>58</c:v>
                </c:pt>
                <c:pt idx="2">
                  <c:v>38.4</c:v>
                </c:pt>
                <c:pt idx="3">
                  <c:v>106.07</c:v>
                </c:pt>
                <c:pt idx="4">
                  <c:v>55.87</c:v>
                </c:pt>
                <c:pt idx="5">
                  <c:v>160</c:v>
                </c:pt>
                <c:pt idx="6">
                  <c:v>180</c:v>
                </c:pt>
                <c:pt idx="7">
                  <c:v>310</c:v>
                </c:pt>
                <c:pt idx="8">
                  <c:v>163</c:v>
                </c:pt>
                <c:pt idx="9">
                  <c:v>178.3</c:v>
                </c:pt>
                <c:pt idx="10">
                  <c:v>820</c:v>
                </c:pt>
                <c:pt idx="11">
                  <c:v>139.9</c:v>
                </c:pt>
                <c:pt idx="12">
                  <c:v>110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12"/>
              <c:layout>
                <c:manualLayout>
                  <c:x val="1.9967398112813598E-3"/>
                  <c:y val="-2.34815459547259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46.7</c:v>
                </c:pt>
                <c:pt idx="1">
                  <c:v>56.3</c:v>
                </c:pt>
                <c:pt idx="2">
                  <c:v>36.799999999999997</c:v>
                </c:pt>
                <c:pt idx="3">
                  <c:v>133.6</c:v>
                </c:pt>
                <c:pt idx="4">
                  <c:v>42.5</c:v>
                </c:pt>
                <c:pt idx="5">
                  <c:v>158</c:v>
                </c:pt>
                <c:pt idx="6">
                  <c:v>180</c:v>
                </c:pt>
                <c:pt idx="7">
                  <c:v>310</c:v>
                </c:pt>
                <c:pt idx="8">
                  <c:v>163</c:v>
                </c:pt>
                <c:pt idx="9">
                  <c:v>122.5</c:v>
                </c:pt>
                <c:pt idx="10">
                  <c:v>68.66</c:v>
                </c:pt>
                <c:pt idx="11">
                  <c:v>139.80000000000001</c:v>
                </c:pt>
                <c:pt idx="12">
                  <c:v>108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6369920"/>
        <c:axId val="166379904"/>
      </c:barChart>
      <c:catAx>
        <c:axId val="1663699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6379904"/>
        <c:crosses val="autoZero"/>
        <c:auto val="1"/>
        <c:lblAlgn val="ctr"/>
        <c:lblOffset val="100"/>
        <c:noMultiLvlLbl val="0"/>
      </c:catAx>
      <c:valAx>
        <c:axId val="166379904"/>
        <c:scaling>
          <c:orientation val="minMax"/>
          <c:max val="900"/>
          <c:min val="20"/>
        </c:scaling>
        <c:delete val="0"/>
        <c:axPos val="l"/>
        <c:numFmt formatCode="General" sourceLinked="1"/>
        <c:majorTickMark val="out"/>
        <c:minorTickMark val="none"/>
        <c:tickLblPos val="nextTo"/>
        <c:crossAx val="166369920"/>
        <c:crosses val="autoZero"/>
        <c:crossBetween val="between"/>
        <c:majorUnit val="200"/>
        <c:minorUnit val="20"/>
      </c:valAx>
    </c:plotArea>
    <c:legend>
      <c:legendPos val="r"/>
      <c:layout>
        <c:manualLayout>
          <c:xMode val="edge"/>
          <c:yMode val="edge"/>
          <c:x val="0.3737146970112421"/>
          <c:y val="0.85356575133320178"/>
          <c:w val="0.20696994261967233"/>
          <c:h val="0.14407407595725436"/>
        </c:manualLayout>
      </c:layout>
      <c:overlay val="0"/>
      <c:txPr>
        <a:bodyPr/>
        <a:lstStyle/>
        <a:p>
          <a:pPr>
            <a:defRPr sz="1000" b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7862600071886344E-2"/>
          <c:y val="5.5690484463087435E-2"/>
          <c:w val="0.92041914216457499"/>
          <c:h val="0.406581109697722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4"/>
              <c:layout>
                <c:manualLayout>
                  <c:x val="-1.9743870694126091E-3"/>
                  <c:y val="-1.644195255576867E-2"/>
                </c:manualLayout>
              </c:layout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Таштпыский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0.75</c:v>
                </c:pt>
                <c:pt idx="1">
                  <c:v>0.4</c:v>
                </c:pt>
                <c:pt idx="2">
                  <c:v>0.65</c:v>
                </c:pt>
                <c:pt idx="3">
                  <c:v>0.35</c:v>
                </c:pt>
                <c:pt idx="4">
                  <c:v>0.06</c:v>
                </c:pt>
                <c:pt idx="5">
                  <c:v>0.27</c:v>
                </c:pt>
                <c:pt idx="6">
                  <c:v>0.85</c:v>
                </c:pt>
                <c:pt idx="7">
                  <c:v>0.01</c:v>
                </c:pt>
                <c:pt idx="8">
                  <c:v>0.01</c:v>
                </c:pt>
                <c:pt idx="9">
                  <c:v>0.01</c:v>
                </c:pt>
                <c:pt idx="10">
                  <c:v>0</c:v>
                </c:pt>
                <c:pt idx="11">
                  <c:v>0.19</c:v>
                </c:pt>
                <c:pt idx="12">
                  <c:v>0.04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4"/>
              <c:layout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2"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tx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Таштпыский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0.47</c:v>
                </c:pt>
                <c:pt idx="1">
                  <c:v>0.27</c:v>
                </c:pt>
                <c:pt idx="2">
                  <c:v>0.7</c:v>
                </c:pt>
                <c:pt idx="3">
                  <c:v>0.32</c:v>
                </c:pt>
                <c:pt idx="4">
                  <c:v>0.08</c:v>
                </c:pt>
                <c:pt idx="5">
                  <c:v>0.27</c:v>
                </c:pt>
                <c:pt idx="6">
                  <c:v>0.85</c:v>
                </c:pt>
                <c:pt idx="7">
                  <c:v>0.01</c:v>
                </c:pt>
                <c:pt idx="8">
                  <c:v>0.01</c:v>
                </c:pt>
                <c:pt idx="9">
                  <c:v>0.01</c:v>
                </c:pt>
                <c:pt idx="10">
                  <c:v>0</c:v>
                </c:pt>
                <c:pt idx="11">
                  <c:v>0.19</c:v>
                </c:pt>
                <c:pt idx="12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6282752"/>
        <c:axId val="166284288"/>
      </c:barChart>
      <c:catAx>
        <c:axId val="1662827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6284288"/>
        <c:crosses val="autoZero"/>
        <c:auto val="1"/>
        <c:lblAlgn val="ctr"/>
        <c:lblOffset val="100"/>
        <c:noMultiLvlLbl val="0"/>
      </c:catAx>
      <c:valAx>
        <c:axId val="166284288"/>
        <c:scaling>
          <c:orientation val="minMax"/>
          <c:max val="1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6282752"/>
        <c:crosses val="autoZero"/>
        <c:crossBetween val="between"/>
        <c:majorUnit val="0.2"/>
      </c:valAx>
    </c:plotArea>
    <c:legend>
      <c:legendPos val="b"/>
      <c:layout/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ru-RU" sz="1200" b="0" dirty="0" smtClean="0">
                <a:solidFill>
                  <a:schemeClr val="bg1"/>
                </a:solidFill>
              </a:rPr>
              <a:t>Объем инвестиций в</a:t>
            </a:r>
            <a:r>
              <a:rPr lang="ru-RU" sz="1200" b="0" baseline="0" dirty="0" smtClean="0">
                <a:solidFill>
                  <a:schemeClr val="bg1"/>
                </a:solidFill>
              </a:rPr>
              <a:t> основной капитал</a:t>
            </a:r>
            <a:br>
              <a:rPr lang="ru-RU" sz="1200" b="0" baseline="0" dirty="0" smtClean="0">
                <a:solidFill>
                  <a:schemeClr val="bg1"/>
                </a:solidFill>
              </a:rPr>
            </a:br>
            <a:r>
              <a:rPr lang="ru-RU" sz="1200" b="0" baseline="0" dirty="0" smtClean="0">
                <a:solidFill>
                  <a:schemeClr val="bg1"/>
                </a:solidFill>
              </a:rPr>
              <a:t> (за исключением бюджетных средств) на душу населения, тыс. рублей</a:t>
            </a:r>
            <a:r>
              <a:rPr lang="ru-RU" sz="1200" baseline="0" dirty="0" smtClean="0"/>
              <a:t> </a:t>
            </a:r>
            <a:endParaRPr lang="ru-RU" sz="1200" dirty="0"/>
          </a:p>
        </c:rich>
      </c:tx>
      <c:layout>
        <c:manualLayout>
          <c:xMode val="edge"/>
          <c:yMode val="edge"/>
          <c:x val="0.14663537993698417"/>
          <c:y val="1.1840385082886191E-2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0.40979952696173211"/>
          <c:y val="0.18707808430960182"/>
          <c:w val="0.54223727575110647"/>
          <c:h val="0.6753389718117257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5"/>
              <c:layout>
                <c:manualLayout>
                  <c:x val="0"/>
                  <c:y val="1.184038508288619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0EB3-4FDB-8A9A-A310597DA952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2.4216325388090451E-3"/>
                  <c:y val="1.480048135360773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2.5926002290062155E-3"/>
                  <c:y val="5.92019254144309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EB3-4FDB-8A9A-A310597DA952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Ширинский район</c:v>
                </c:pt>
                <c:pt idx="1">
                  <c:v>Усть-Абаканский район</c:v>
                </c:pt>
                <c:pt idx="2">
                  <c:v>Таштыпский район</c:v>
                </c:pt>
                <c:pt idx="3">
                  <c:v>Орджоникидзевский район</c:v>
                </c:pt>
                <c:pt idx="4">
                  <c:v>Боградский район</c:v>
                </c:pt>
                <c:pt idx="5">
                  <c:v>Бейский район</c:v>
                </c:pt>
                <c:pt idx="6">
                  <c:v>Аскизский район</c:v>
                </c:pt>
                <c:pt idx="7">
                  <c:v>Алтайский район</c:v>
                </c:pt>
                <c:pt idx="8">
                  <c:v>г. Черногорск</c:v>
                </c:pt>
                <c:pt idx="9">
                  <c:v>г. Сорск</c:v>
                </c:pt>
                <c:pt idx="10">
                  <c:v>г. Саяногорск</c:v>
                </c:pt>
                <c:pt idx="11">
                  <c:v>г. Абаза</c:v>
                </c:pt>
                <c:pt idx="12">
                  <c:v>г. Абакан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25.1</c:v>
                </c:pt>
                <c:pt idx="1">
                  <c:v>5.3</c:v>
                </c:pt>
                <c:pt idx="2">
                  <c:v>4.2</c:v>
                </c:pt>
                <c:pt idx="3">
                  <c:v>1.9</c:v>
                </c:pt>
                <c:pt idx="4">
                  <c:v>2.6</c:v>
                </c:pt>
                <c:pt idx="5">
                  <c:v>16.5</c:v>
                </c:pt>
                <c:pt idx="6">
                  <c:v>2.5</c:v>
                </c:pt>
                <c:pt idx="7">
                  <c:v>96.5</c:v>
                </c:pt>
                <c:pt idx="8">
                  <c:v>23.2</c:v>
                </c:pt>
                <c:pt idx="9">
                  <c:v>10.7</c:v>
                </c:pt>
                <c:pt idx="10">
                  <c:v>159.5</c:v>
                </c:pt>
                <c:pt idx="11">
                  <c:v>15.5</c:v>
                </c:pt>
                <c:pt idx="12">
                  <c:v>33.299999999999997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EB3-4FDB-8A9A-A310597DA95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2.5926002290061678E-3"/>
                  <c:y val="-1.184038508288608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0EB3-4FDB-8A9A-A310597DA952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5.185200458012431E-3"/>
                  <c:y val="-2.960096270721547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0EB3-4FDB-8A9A-A310597DA952}"/>
                </c:ex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7.7778006870186465E-3"/>
                  <c:y val="-5.92019254144309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0EB3-4FDB-8A9A-A310597DA952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2963001145031124E-2"/>
                  <c:y val="-5.92019254144309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0EB3-4FDB-8A9A-A310597DA952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5555601374037246E-2"/>
                  <c:y val="-2.960096270721547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0EB3-4FDB-8A9A-A310597DA952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0EB3-4FDB-8A9A-A310597DA952}"/>
                </c:ex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2.5926002290062155E-3"/>
                  <c:y val="-2.960096270721547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0EB3-4FDB-8A9A-A310597DA952}"/>
                </c:ex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2.5926002290062155E-3"/>
                  <c:y val="-5.92019254144309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0EB3-4FDB-8A9A-A310597DA952}"/>
                </c:ex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4.7530455122573778E-17"/>
                  <c:y val="-5.920192541443150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0EB3-4FDB-8A9A-A310597DA952}"/>
                </c:ex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4.7530455122573778E-17"/>
                  <c:y val="-5.92019254144309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C-0EB3-4FDB-8A9A-A310597DA952}"/>
                </c:ex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-5.185200458012431E-3"/>
                  <c:y val="-5.92019254144309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0EB3-4FDB-8A9A-A310597DA952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Ширинский район</c:v>
                </c:pt>
                <c:pt idx="1">
                  <c:v>Усть-Абаканский район</c:v>
                </c:pt>
                <c:pt idx="2">
                  <c:v>Таштыпский район</c:v>
                </c:pt>
                <c:pt idx="3">
                  <c:v>Орджоникидзевский район</c:v>
                </c:pt>
                <c:pt idx="4">
                  <c:v>Боградский район</c:v>
                </c:pt>
                <c:pt idx="5">
                  <c:v>Бейский район</c:v>
                </c:pt>
                <c:pt idx="6">
                  <c:v>Аскизский район</c:v>
                </c:pt>
                <c:pt idx="7">
                  <c:v>Алтайский район</c:v>
                </c:pt>
                <c:pt idx="8">
                  <c:v>г. Черногорск</c:v>
                </c:pt>
                <c:pt idx="9">
                  <c:v>г. Сорск</c:v>
                </c:pt>
                <c:pt idx="10">
                  <c:v>г. Саяногорск</c:v>
                </c:pt>
                <c:pt idx="11">
                  <c:v>г. Абаза</c:v>
                </c:pt>
                <c:pt idx="12">
                  <c:v>г. Абакан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28.3</c:v>
                </c:pt>
                <c:pt idx="1">
                  <c:v>5.8</c:v>
                </c:pt>
                <c:pt idx="2">
                  <c:v>3.3</c:v>
                </c:pt>
                <c:pt idx="3">
                  <c:v>2.4</c:v>
                </c:pt>
                <c:pt idx="4">
                  <c:v>2</c:v>
                </c:pt>
                <c:pt idx="5">
                  <c:v>38.200000000000003</c:v>
                </c:pt>
                <c:pt idx="6">
                  <c:v>43.5</c:v>
                </c:pt>
                <c:pt idx="7">
                  <c:v>260.3</c:v>
                </c:pt>
                <c:pt idx="8">
                  <c:v>38.5</c:v>
                </c:pt>
                <c:pt idx="9">
                  <c:v>3.1</c:v>
                </c:pt>
                <c:pt idx="10">
                  <c:v>68.5</c:v>
                </c:pt>
                <c:pt idx="11">
                  <c:v>10.4</c:v>
                </c:pt>
                <c:pt idx="12">
                  <c:v>24.6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0EB3-4FDB-8A9A-A310597DA9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99793920"/>
        <c:axId val="99799808"/>
      </c:barChart>
      <c:catAx>
        <c:axId val="9979392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99799808"/>
        <c:crosses val="autoZero"/>
        <c:auto val="1"/>
        <c:lblAlgn val="ctr"/>
        <c:lblOffset val="100"/>
        <c:noMultiLvlLbl val="0"/>
      </c:catAx>
      <c:valAx>
        <c:axId val="9979980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9979392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39130460423598917"/>
          <c:y val="0.93448695866141729"/>
          <c:w val="0.29031406595860781"/>
          <c:h val="5.0215585909102668E-2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6144342308347649E-2"/>
          <c:y val="3.3926682549672238E-2"/>
          <c:w val="0.92041914216457499"/>
          <c:h val="0.406581109697722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dLbl>
              <c:idx val="12"/>
              <c:layout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Таштпыский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1.3</c:v>
                </c:pt>
                <c:pt idx="1">
                  <c:v>1.46</c:v>
                </c:pt>
                <c:pt idx="2">
                  <c:v>1.5</c:v>
                </c:pt>
                <c:pt idx="3">
                  <c:v>3.19</c:v>
                </c:pt>
                <c:pt idx="4">
                  <c:v>1</c:v>
                </c:pt>
                <c:pt idx="5">
                  <c:v>0.57999999999999996</c:v>
                </c:pt>
                <c:pt idx="6">
                  <c:v>1.4</c:v>
                </c:pt>
                <c:pt idx="7">
                  <c:v>0.44</c:v>
                </c:pt>
                <c:pt idx="8">
                  <c:v>2.12</c:v>
                </c:pt>
                <c:pt idx="9">
                  <c:v>0.9</c:v>
                </c:pt>
                <c:pt idx="10">
                  <c:v>2.15</c:v>
                </c:pt>
                <c:pt idx="11">
                  <c:v>0.95</c:v>
                </c:pt>
                <c:pt idx="12">
                  <c:v>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12"/>
              <c:layout/>
              <c:spPr/>
              <c:txPr>
                <a:bodyPr rot="-5400000" vert="horz"/>
                <a:lstStyle/>
                <a:p>
                  <a:pPr>
                    <a:defRPr sz="800">
                      <a:solidFill>
                        <a:schemeClr val="bg1"/>
                      </a:solidFill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tx1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Таштпыский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0.97</c:v>
                </c:pt>
                <c:pt idx="1">
                  <c:v>1.19</c:v>
                </c:pt>
                <c:pt idx="2">
                  <c:v>1.59</c:v>
                </c:pt>
                <c:pt idx="3">
                  <c:v>2.2599999999999998</c:v>
                </c:pt>
                <c:pt idx="4">
                  <c:v>0.85</c:v>
                </c:pt>
                <c:pt idx="5">
                  <c:v>0.56000000000000005</c:v>
                </c:pt>
                <c:pt idx="6">
                  <c:v>1.4</c:v>
                </c:pt>
                <c:pt idx="7">
                  <c:v>0.44</c:v>
                </c:pt>
                <c:pt idx="8">
                  <c:v>2.12</c:v>
                </c:pt>
                <c:pt idx="9">
                  <c:v>0.79</c:v>
                </c:pt>
                <c:pt idx="10">
                  <c:v>0.88</c:v>
                </c:pt>
                <c:pt idx="11">
                  <c:v>0.94</c:v>
                </c:pt>
                <c:pt idx="12">
                  <c:v>4.45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6327424"/>
        <c:axId val="166328960"/>
      </c:barChart>
      <c:catAx>
        <c:axId val="166327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6328960"/>
        <c:crosses val="autoZero"/>
        <c:auto val="1"/>
        <c:lblAlgn val="ctr"/>
        <c:lblOffset val="100"/>
        <c:noMultiLvlLbl val="0"/>
      </c:catAx>
      <c:valAx>
        <c:axId val="166328960"/>
        <c:scaling>
          <c:orientation val="minMax"/>
          <c:max val="5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ru-RU"/>
          </a:p>
        </c:txPr>
        <c:crossAx val="166327424"/>
        <c:crosses val="autoZero"/>
        <c:crossBetween val="between"/>
        <c:majorUnit val="1"/>
      </c:valAx>
    </c:plotArea>
    <c:legend>
      <c:legendPos val="b"/>
      <c:layout/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0">
                <a:solidFill>
                  <a:schemeClr val="bg1"/>
                </a:solidFill>
              </a:defRPr>
            </a:pPr>
            <a:r>
              <a:rPr lang="ru-RU" sz="1200" b="0" i="0" u="none" strike="noStrike" baseline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Независимая оценка качества условий оказания услуг в сфере образования, баллы</a:t>
            </a:r>
            <a:endParaRPr lang="ru-RU" sz="12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6560307051493367"/>
          <c:y val="4.9649454154216774E-2"/>
        </c:manualLayout>
      </c:layout>
      <c:overlay val="1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0.14741861560008815"/>
          <c:y val="0.21109240786111486"/>
          <c:w val="0.73641771020064251"/>
          <c:h val="0.286582923534811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dLbl>
              <c:idx val="0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 b="1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 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75</c:v>
                </c:pt>
                <c:pt idx="1">
                  <c:v>79</c:v>
                </c:pt>
                <c:pt idx="2">
                  <c:v>73.7</c:v>
                </c:pt>
                <c:pt idx="3">
                  <c:v>74</c:v>
                </c:pt>
                <c:pt idx="4">
                  <c:v>63.3</c:v>
                </c:pt>
                <c:pt idx="5">
                  <c:v>74.400000000000006</c:v>
                </c:pt>
                <c:pt idx="6">
                  <c:v>0</c:v>
                </c:pt>
                <c:pt idx="7">
                  <c:v>79.900000000000006</c:v>
                </c:pt>
                <c:pt idx="8">
                  <c:v>0</c:v>
                </c:pt>
                <c:pt idx="9">
                  <c:v>79.5</c:v>
                </c:pt>
                <c:pt idx="10">
                  <c:v>64</c:v>
                </c:pt>
                <c:pt idx="11">
                  <c:v>67.2</c:v>
                </c:pt>
                <c:pt idx="12">
                  <c:v>77.5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DB1-4CC2-9B7A-668C40C5F81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 b="1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 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87.2</c:v>
                </c:pt>
                <c:pt idx="1">
                  <c:v>79</c:v>
                </c:pt>
                <c:pt idx="2">
                  <c:v>0</c:v>
                </c:pt>
                <c:pt idx="3">
                  <c:v>82.3</c:v>
                </c:pt>
                <c:pt idx="4">
                  <c:v>0</c:v>
                </c:pt>
                <c:pt idx="5">
                  <c:v>84.2</c:v>
                </c:pt>
                <c:pt idx="6">
                  <c:v>75.3</c:v>
                </c:pt>
                <c:pt idx="7">
                  <c:v>85.4</c:v>
                </c:pt>
                <c:pt idx="8">
                  <c:v>82.1</c:v>
                </c:pt>
                <c:pt idx="9">
                  <c:v>87.3</c:v>
                </c:pt>
                <c:pt idx="10">
                  <c:v>85.8</c:v>
                </c:pt>
                <c:pt idx="11">
                  <c:v>81.900000000000006</c:v>
                </c:pt>
                <c:pt idx="12">
                  <c:v>83.1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DB1-4CC2-9B7A-668C40C5F8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6700544"/>
        <c:axId val="166702080"/>
      </c:barChart>
      <c:catAx>
        <c:axId val="166700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6702080"/>
        <c:crosses val="autoZero"/>
        <c:auto val="1"/>
        <c:lblAlgn val="ctr"/>
        <c:lblOffset val="100"/>
        <c:noMultiLvlLbl val="0"/>
      </c:catAx>
      <c:valAx>
        <c:axId val="166702080"/>
        <c:scaling>
          <c:orientation val="minMax"/>
          <c:max val="100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6700544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42621311657538968"/>
          <c:y val="0.84150268336314848"/>
          <c:w val="0.14737809186957368"/>
          <c:h val="0.10197976451097568"/>
        </c:manualLayout>
      </c:layout>
      <c:overlay val="0"/>
      <c:txPr>
        <a:bodyPr/>
        <a:lstStyle/>
        <a:p>
          <a:pPr>
            <a:defRPr sz="10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b="0">
                <a:solidFill>
                  <a:schemeClr val="bg1"/>
                </a:solidFill>
              </a:defRPr>
            </a:pPr>
            <a:r>
              <a:rPr lang="ru-RU" sz="1200" b="0" i="0" u="none" strike="noStrike" baseline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Независимая оценка качества условий оказания услуг в сфере культуры, баллы</a:t>
            </a:r>
            <a:endParaRPr lang="ru-RU" sz="1200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6873695466859537"/>
          <c:y val="1.2519076827720899E-2"/>
        </c:manualLayout>
      </c:layout>
      <c:overlay val="1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0.14115084052125926"/>
          <c:y val="0.15539684187137104"/>
          <c:w val="0.73641771020064251"/>
          <c:h val="0.2865829235348119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dLbls>
            <c:dLbl>
              <c:idx val="0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 b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 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59.74</c:v>
                </c:pt>
                <c:pt idx="7">
                  <c:v>75.150000000000006</c:v>
                </c:pt>
                <c:pt idx="8">
                  <c:v>71.760000000000005</c:v>
                </c:pt>
                <c:pt idx="9">
                  <c:v>63.88</c:v>
                </c:pt>
                <c:pt idx="10">
                  <c:v>70.37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DB1-4CC2-9B7A-668C40C5F81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spPr/>
              <c:txPr>
                <a:bodyPr rot="-5400000" vert="horz"/>
                <a:lstStyle/>
                <a:p>
                  <a:pPr>
                    <a:defRPr sz="800" b="0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 b="1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 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80.42</c:v>
                </c:pt>
                <c:pt idx="1">
                  <c:v>88.5</c:v>
                </c:pt>
                <c:pt idx="2">
                  <c:v>94.7</c:v>
                </c:pt>
                <c:pt idx="3">
                  <c:v>84.6</c:v>
                </c:pt>
                <c:pt idx="4">
                  <c:v>83.4</c:v>
                </c:pt>
                <c:pt idx="5">
                  <c:v>87.1</c:v>
                </c:pt>
                <c:pt idx="6">
                  <c:v>0</c:v>
                </c:pt>
                <c:pt idx="7">
                  <c:v>83.2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87</c:v>
                </c:pt>
                <c:pt idx="12">
                  <c:v>79.599999999999994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DB1-4CC2-9B7A-668C40C5F8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5911552"/>
        <c:axId val="165921536"/>
      </c:barChart>
      <c:catAx>
        <c:axId val="1659115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5921536"/>
        <c:crosses val="autoZero"/>
        <c:auto val="1"/>
        <c:lblAlgn val="ctr"/>
        <c:lblOffset val="100"/>
        <c:noMultiLvlLbl val="0"/>
      </c:catAx>
      <c:valAx>
        <c:axId val="165921536"/>
        <c:scaling>
          <c:orientation val="minMax"/>
          <c:max val="100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65911552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43091392366924208"/>
          <c:y val="0.82293743677603071"/>
          <c:w val="0.14737809186957368"/>
          <c:h val="0.10197976451097568"/>
        </c:manualLayout>
      </c:layout>
      <c:overlay val="0"/>
      <c:txPr>
        <a:bodyPr/>
        <a:lstStyle/>
        <a:p>
          <a:pPr>
            <a:defRPr sz="10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2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Доля прибыльных сельскохозяйственных организаций</a:t>
            </a:r>
            <a:r>
              <a:rPr lang="en-US" sz="12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2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общем их числе, %</a:t>
            </a:r>
            <a:endParaRPr lang="ru-RU" sz="1200" b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2021133280932512"/>
          <c:y val="4.2337080487631573E-2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0.40143739003248552"/>
          <c:y val="0.22870711238212171"/>
          <c:w val="0.54692082826911792"/>
          <c:h val="0.6729415223570681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C00000"/>
            </a:solidFill>
            <a:ln w="9525" cap="flat" cmpd="sng" algn="ctr">
              <a:noFill/>
              <a:prstDash val="solid"/>
            </a:ln>
            <a:effectLst/>
          </c:spPr>
          <c:invertIfNegative val="0"/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0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0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00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0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Черногорск</c:v>
                </c:pt>
                <c:pt idx="1">
                  <c:v>г. Сорск</c:v>
                </c:pt>
                <c:pt idx="2">
                  <c:v>г. Абаза</c:v>
                </c:pt>
                <c:pt idx="3">
                  <c:v>Аскизский район</c:v>
                </c:pt>
                <c:pt idx="4">
                  <c:v>Усть-Абаканский район</c:v>
                </c:pt>
                <c:pt idx="5">
                  <c:v>Орджоникидзевский район</c:v>
                </c:pt>
                <c:pt idx="6">
                  <c:v>Боградский район</c:v>
                </c:pt>
                <c:pt idx="7">
                  <c:v>Алтайский район</c:v>
                </c:pt>
                <c:pt idx="8">
                  <c:v>Ширинский район</c:v>
                </c:pt>
                <c:pt idx="9">
                  <c:v>Таштыпский район</c:v>
                </c:pt>
                <c:pt idx="10">
                  <c:v>г. Саяногорск</c:v>
                </c:pt>
                <c:pt idx="11">
                  <c:v>Бейский район</c:v>
                </c:pt>
                <c:pt idx="12">
                  <c:v>г. Абакан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50</c:v>
                </c:pt>
                <c:pt idx="4">
                  <c:v>66.7</c:v>
                </c:pt>
                <c:pt idx="5">
                  <c:v>66.7</c:v>
                </c:pt>
                <c:pt idx="6">
                  <c:v>66.7</c:v>
                </c:pt>
                <c:pt idx="7">
                  <c:v>88.89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8C8-4A55-976E-125E563EE4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99506432"/>
        <c:axId val="99516416"/>
      </c:barChart>
      <c:catAx>
        <c:axId val="9950643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99516416"/>
        <c:crosses val="autoZero"/>
        <c:auto val="1"/>
        <c:lblAlgn val="ctr"/>
        <c:lblOffset val="100"/>
        <c:noMultiLvlLbl val="0"/>
      </c:catAx>
      <c:valAx>
        <c:axId val="99516416"/>
        <c:scaling>
          <c:orientation val="minMax"/>
          <c:max val="100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99506432"/>
        <c:crosses val="autoZero"/>
        <c:crossBetween val="between"/>
        <c:majorUnit val="20"/>
        <c:minorUnit val="2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 b="0">
                <a:solidFill>
                  <a:schemeClr val="bg1"/>
                </a:solidFill>
              </a:defRPr>
            </a:pPr>
            <a:r>
              <a:rPr lang="ru-RU" sz="1200" b="0" dirty="0" smtClean="0">
                <a:solidFill>
                  <a:schemeClr val="bg1"/>
                </a:solidFill>
                <a:effectLst/>
              </a:rPr>
              <a:t>Доля протяженности автомобильных дорог общего пользования местного значения, </a:t>
            </a:r>
            <a:br>
              <a:rPr lang="ru-RU" sz="1200" b="0" dirty="0" smtClean="0">
                <a:solidFill>
                  <a:schemeClr val="bg1"/>
                </a:solidFill>
                <a:effectLst/>
              </a:rPr>
            </a:br>
            <a:r>
              <a:rPr lang="ru-RU" sz="1200" b="0" dirty="0" smtClean="0">
                <a:solidFill>
                  <a:schemeClr val="bg1"/>
                </a:solidFill>
                <a:effectLst/>
              </a:rPr>
              <a:t>не отвечающих нормативным требованиям, в общей протяжённости автомобильных дорог общего пользования местного значения, %</a:t>
            </a:r>
            <a:endParaRPr lang="ru-RU" sz="1200" b="0" dirty="0">
              <a:solidFill>
                <a:schemeClr val="bg1"/>
              </a:solidFill>
              <a:effectLst/>
            </a:endParaRPr>
          </a:p>
        </c:rich>
      </c:tx>
      <c:layout>
        <c:manualLayout>
          <c:xMode val="edge"/>
          <c:yMode val="edge"/>
          <c:x val="0.12444732102616166"/>
          <c:y val="1.8808257466779485E-2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6.1744323036944791E-2"/>
          <c:y val="0.19753384745861444"/>
          <c:w val="0.91358952666996096"/>
          <c:h val="0.255982111915549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-1.515455799583715E-3"/>
                  <c:y val="7.442466972008771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ACEB-4220-806E-603743B0F36C}"/>
                </c:ex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-3.0309115991675414E-3"/>
                  <c:y val="7.442466972008771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26.4</c:v>
                </c:pt>
                <c:pt idx="1">
                  <c:v>52.1</c:v>
                </c:pt>
                <c:pt idx="2">
                  <c:v>38.299999999999997</c:v>
                </c:pt>
                <c:pt idx="3">
                  <c:v>47.7</c:v>
                </c:pt>
                <c:pt idx="4">
                  <c:v>32.6</c:v>
                </c:pt>
                <c:pt idx="5">
                  <c:v>74.2</c:v>
                </c:pt>
                <c:pt idx="6">
                  <c:v>34.9</c:v>
                </c:pt>
                <c:pt idx="7">
                  <c:v>50</c:v>
                </c:pt>
                <c:pt idx="8">
                  <c:v>59</c:v>
                </c:pt>
                <c:pt idx="9">
                  <c:v>66.099999999999994</c:v>
                </c:pt>
                <c:pt idx="10">
                  <c:v>43.4</c:v>
                </c:pt>
                <c:pt idx="11">
                  <c:v>40.299999999999997</c:v>
                </c:pt>
                <c:pt idx="12">
                  <c:v>21.3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467-45BB-BDC5-2B43A6D12EA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3.0309115991674299E-3"/>
                  <c:y val="7.499953102770096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CEB-4220-806E-603743B0F36C}"/>
                </c:ext>
                <c:ext xmlns:c15="http://schemas.microsoft.com/office/drawing/2012/chart" uri="{CE6537A1-D6FC-4f65-9D91-7224C49458BB}"/>
              </c:extLst>
            </c:dLbl>
            <c:dLbl>
              <c:idx val="12"/>
              <c:layout>
                <c:manualLayout>
                  <c:x val="3.0309115991674299E-3"/>
                  <c:y val="7.186482144990437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22.7</c:v>
                </c:pt>
                <c:pt idx="1">
                  <c:v>52.9</c:v>
                </c:pt>
                <c:pt idx="2">
                  <c:v>34.700000000000003</c:v>
                </c:pt>
                <c:pt idx="3">
                  <c:v>45.7</c:v>
                </c:pt>
                <c:pt idx="4">
                  <c:v>28.9</c:v>
                </c:pt>
                <c:pt idx="5">
                  <c:v>73.7</c:v>
                </c:pt>
                <c:pt idx="6">
                  <c:v>34.9</c:v>
                </c:pt>
                <c:pt idx="7">
                  <c:v>50</c:v>
                </c:pt>
                <c:pt idx="8">
                  <c:v>56.6</c:v>
                </c:pt>
                <c:pt idx="9">
                  <c:v>64.7</c:v>
                </c:pt>
                <c:pt idx="10">
                  <c:v>41.4</c:v>
                </c:pt>
                <c:pt idx="11">
                  <c:v>39.1</c:v>
                </c:pt>
                <c:pt idx="12">
                  <c:v>20.5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467-45BB-BDC5-2B43A6D12E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476608"/>
        <c:axId val="99478144"/>
      </c:barChart>
      <c:catAx>
        <c:axId val="99476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99478144"/>
        <c:crosses val="autoZero"/>
        <c:auto val="1"/>
        <c:lblAlgn val="ctr"/>
        <c:lblOffset val="100"/>
        <c:noMultiLvlLbl val="0"/>
      </c:catAx>
      <c:valAx>
        <c:axId val="99478144"/>
        <c:scaling>
          <c:orientation val="minMax"/>
          <c:max val="80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99476608"/>
        <c:crosses val="autoZero"/>
        <c:crossBetween val="between"/>
        <c:majorUnit val="20"/>
        <c:minorUnit val="4"/>
      </c:valAx>
    </c:plotArea>
    <c:legend>
      <c:legendPos val="b"/>
      <c:layout>
        <c:manualLayout>
          <c:xMode val="edge"/>
          <c:yMode val="edge"/>
          <c:x val="0.38484200537998747"/>
          <c:y val="0.78381734565627981"/>
          <c:w val="0.16969763792944825"/>
          <c:h val="5.3177756298297976E-2"/>
        </c:manualLayout>
      </c:layout>
      <c:overlay val="0"/>
      <c:spPr>
        <a:ln>
          <a:noFill/>
        </a:ln>
      </c:spPr>
      <c:txPr>
        <a:bodyPr/>
        <a:lstStyle/>
        <a:p>
          <a:pPr>
            <a:defRPr b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bg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200" b="0" dirty="0" smtClean="0">
                <a:solidFill>
                  <a:schemeClr val="bg1"/>
                </a:solidFill>
              </a:rPr>
              <a:t>Среднемесячная заработная плата работников крупных и средних</a:t>
            </a:r>
            <a:r>
              <a:rPr lang="ru-RU" sz="1200" b="0" baseline="0" dirty="0" smtClean="0">
                <a:solidFill>
                  <a:schemeClr val="bg1"/>
                </a:solidFill>
              </a:rPr>
              <a:t> предприятий и некоммерческих организаций,</a:t>
            </a:r>
            <a:br>
              <a:rPr lang="ru-RU" sz="1200" b="0" baseline="0" dirty="0" smtClean="0">
                <a:solidFill>
                  <a:schemeClr val="bg1"/>
                </a:solidFill>
              </a:rPr>
            </a:br>
            <a:r>
              <a:rPr lang="ru-RU" sz="1200" b="0" baseline="0" dirty="0" smtClean="0">
                <a:solidFill>
                  <a:schemeClr val="bg1"/>
                </a:solidFill>
              </a:rPr>
              <a:t>тыс. рублей </a:t>
            </a:r>
            <a:endParaRPr lang="ru-RU" sz="1200" b="0" dirty="0">
              <a:solidFill>
                <a:schemeClr val="bg1"/>
              </a:solidFill>
            </a:endParaRPr>
          </a:p>
        </c:rich>
      </c:tx>
      <c:overlay val="0"/>
      <c:spPr>
        <a:solidFill>
          <a:schemeClr val="accent1">
            <a:lumMod val="75000"/>
          </a:schemeClr>
        </a:solidFill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47.3</c:v>
                </c:pt>
                <c:pt idx="1">
                  <c:v>34.5</c:v>
                </c:pt>
                <c:pt idx="2">
                  <c:v>48.8</c:v>
                </c:pt>
                <c:pt idx="3">
                  <c:v>33.6</c:v>
                </c:pt>
                <c:pt idx="4">
                  <c:v>43.4</c:v>
                </c:pt>
                <c:pt idx="5">
                  <c:v>44.8</c:v>
                </c:pt>
                <c:pt idx="6">
                  <c:v>32.700000000000003</c:v>
                </c:pt>
                <c:pt idx="7">
                  <c:v>36.4</c:v>
                </c:pt>
                <c:pt idx="8">
                  <c:v>30.6</c:v>
                </c:pt>
                <c:pt idx="9">
                  <c:v>28.2</c:v>
                </c:pt>
                <c:pt idx="10">
                  <c:v>40</c:v>
                </c:pt>
                <c:pt idx="11">
                  <c:v>32.5</c:v>
                </c:pt>
                <c:pt idx="12">
                  <c:v>33.299999999999997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9A2-4E80-9905-EA2B7A614D5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2020 год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50.5</c:v>
                </c:pt>
                <c:pt idx="1">
                  <c:v>38.9</c:v>
                </c:pt>
                <c:pt idx="2">
                  <c:v>53.4</c:v>
                </c:pt>
                <c:pt idx="3">
                  <c:v>36</c:v>
                </c:pt>
                <c:pt idx="4">
                  <c:v>46.9</c:v>
                </c:pt>
                <c:pt idx="5">
                  <c:v>49.5</c:v>
                </c:pt>
                <c:pt idx="6">
                  <c:v>35.4</c:v>
                </c:pt>
                <c:pt idx="7">
                  <c:v>38.1</c:v>
                </c:pt>
                <c:pt idx="8">
                  <c:v>33.299999999999997</c:v>
                </c:pt>
                <c:pt idx="9">
                  <c:v>29.9</c:v>
                </c:pt>
                <c:pt idx="10">
                  <c:v>42.8</c:v>
                </c:pt>
                <c:pt idx="11">
                  <c:v>36.1</c:v>
                </c:pt>
                <c:pt idx="12">
                  <c:v>38.299999999999997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9A2-4E80-9905-EA2B7A614D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9"/>
        <c:overlap val="-27"/>
        <c:axId val="100349440"/>
        <c:axId val="100350976"/>
      </c:barChart>
      <c:catAx>
        <c:axId val="100349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0350976"/>
        <c:crosses val="autoZero"/>
        <c:auto val="1"/>
        <c:lblAlgn val="ctr"/>
        <c:lblOffset val="100"/>
        <c:noMultiLvlLbl val="0"/>
      </c:catAx>
      <c:valAx>
        <c:axId val="1003509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00349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3510812251469785"/>
          <c:y val="0.90608547498393144"/>
          <c:w val="0.29496534040194089"/>
          <c:h val="5.9774639118556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2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Среднемесячная номинальная начисленная заработная плата</a:t>
            </a:r>
            <a:r>
              <a:rPr lang="ru-RU" sz="12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2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бюджетной сферы,</a:t>
            </a:r>
            <a:r>
              <a:rPr lang="ru-RU" sz="1200" b="0" baseline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тыс. рублей</a:t>
            </a:r>
            <a:endParaRPr lang="ru-RU" sz="1200" b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0270826801806302"/>
          <c:y val="3.6548445396047012E-3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4.036273949408431E-2"/>
          <c:y val="0.14213690414522684"/>
          <c:w val="0.69229418530664188"/>
          <c:h val="0.27149595377053332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Дошкольных образовательных учреждений</c:v>
                </c:pt>
              </c:strCache>
            </c:strRef>
          </c:tx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27.7</c:v>
                </c:pt>
                <c:pt idx="1">
                  <c:v>22.5</c:v>
                </c:pt>
                <c:pt idx="2">
                  <c:v>25.8</c:v>
                </c:pt>
                <c:pt idx="3">
                  <c:v>26.7</c:v>
                </c:pt>
                <c:pt idx="4">
                  <c:v>26.5</c:v>
                </c:pt>
                <c:pt idx="5">
                  <c:v>23.6</c:v>
                </c:pt>
                <c:pt idx="6">
                  <c:v>23.4</c:v>
                </c:pt>
                <c:pt idx="7">
                  <c:v>24.5</c:v>
                </c:pt>
                <c:pt idx="8">
                  <c:v>24</c:v>
                </c:pt>
                <c:pt idx="9">
                  <c:v>19.7</c:v>
                </c:pt>
                <c:pt idx="10">
                  <c:v>26.3</c:v>
                </c:pt>
                <c:pt idx="11">
                  <c:v>25.4</c:v>
                </c:pt>
                <c:pt idx="12">
                  <c:v>24.2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087-437C-9BAB-13446091614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Общеобразовательных
учреждений</c:v>
                </c:pt>
              </c:strCache>
            </c:strRef>
          </c:tx>
          <c:spPr>
            <a:ln cmpd="sng">
              <a:prstDash val="sysDot"/>
            </a:ln>
          </c:spPr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38.799999999999997</c:v>
                </c:pt>
                <c:pt idx="1">
                  <c:v>31.4</c:v>
                </c:pt>
                <c:pt idx="2">
                  <c:v>35</c:v>
                </c:pt>
                <c:pt idx="3">
                  <c:v>30.7</c:v>
                </c:pt>
                <c:pt idx="4">
                  <c:v>36.299999999999997</c:v>
                </c:pt>
                <c:pt idx="5">
                  <c:v>30.2</c:v>
                </c:pt>
                <c:pt idx="6">
                  <c:v>29.5</c:v>
                </c:pt>
                <c:pt idx="7">
                  <c:v>29.6</c:v>
                </c:pt>
                <c:pt idx="8">
                  <c:v>29.7</c:v>
                </c:pt>
                <c:pt idx="9">
                  <c:v>30.2</c:v>
                </c:pt>
                <c:pt idx="10">
                  <c:v>30.5</c:v>
                </c:pt>
                <c:pt idx="11">
                  <c:v>32.799999999999997</c:v>
                </c:pt>
                <c:pt idx="12">
                  <c:v>31.5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087-437C-9BAB-13446091614B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Учителей муниципальных общеобразовательных учреждений</c:v>
                </c:pt>
              </c:strCache>
            </c:strRef>
          </c:tx>
          <c:spPr>
            <a:ln cmpd="sng">
              <a:prstDash val="sysDash"/>
            </a:ln>
          </c:spPr>
          <c:marker>
            <c:spPr>
              <a:ln>
                <a:prstDash val="dash"/>
              </a:ln>
            </c:spPr>
          </c:marker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Лист1!$D$2:$D$14</c:f>
              <c:numCache>
                <c:formatCode>General</c:formatCode>
                <c:ptCount val="13"/>
                <c:pt idx="0">
                  <c:v>41.4</c:v>
                </c:pt>
                <c:pt idx="1">
                  <c:v>37.9</c:v>
                </c:pt>
                <c:pt idx="2">
                  <c:v>39.5</c:v>
                </c:pt>
                <c:pt idx="3">
                  <c:v>37.799999999999997</c:v>
                </c:pt>
                <c:pt idx="4">
                  <c:v>40.799999999999997</c:v>
                </c:pt>
                <c:pt idx="5">
                  <c:v>39.299999999999997</c:v>
                </c:pt>
                <c:pt idx="6">
                  <c:v>37.5</c:v>
                </c:pt>
                <c:pt idx="7">
                  <c:v>37.200000000000003</c:v>
                </c:pt>
                <c:pt idx="8">
                  <c:v>37.4</c:v>
                </c:pt>
                <c:pt idx="9">
                  <c:v>39.4</c:v>
                </c:pt>
                <c:pt idx="10">
                  <c:v>36.700000000000003</c:v>
                </c:pt>
                <c:pt idx="11">
                  <c:v>39.799999999999997</c:v>
                </c:pt>
                <c:pt idx="12">
                  <c:v>37.4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7087-437C-9BAB-1344609161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810752"/>
        <c:axId val="100812672"/>
      </c:lineChart>
      <c:catAx>
        <c:axId val="1008107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00812672"/>
        <c:crosses val="autoZero"/>
        <c:auto val="1"/>
        <c:lblAlgn val="ctr"/>
        <c:lblOffset val="100"/>
        <c:noMultiLvlLbl val="0"/>
      </c:catAx>
      <c:valAx>
        <c:axId val="100812672"/>
        <c:scaling>
          <c:orientation val="minMax"/>
          <c:min val="17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00810752"/>
        <c:crosses val="autoZero"/>
        <c:crossBetween val="between"/>
        <c:majorUnit val="8"/>
      </c:valAx>
    </c:plotArea>
    <c:legend>
      <c:legendPos val="r"/>
      <c:layout>
        <c:manualLayout>
          <c:xMode val="edge"/>
          <c:yMode val="edge"/>
          <c:x val="0.75590017727150316"/>
          <c:y val="0.12354640789216195"/>
          <c:w val="0.23959742548088689"/>
          <c:h val="0.61727590335094562"/>
        </c:manualLayout>
      </c:layout>
      <c:overlay val="0"/>
      <c:txPr>
        <a:bodyPr/>
        <a:lstStyle/>
        <a:p>
          <a:pPr>
            <a:defRPr sz="10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indent="0">
              <a:tabLst/>
              <a:defRPr/>
            </a:pPr>
            <a:r>
              <a:rPr lang="ru-RU" dirty="0" smtClean="0"/>
              <a:t> </a:t>
            </a:r>
            <a:r>
              <a:rPr lang="ru-RU" b="0" dirty="0" smtClean="0">
                <a:solidFill>
                  <a:schemeClr val="bg1"/>
                </a:solidFill>
              </a:rPr>
              <a:t>Среднемесячная</a:t>
            </a:r>
            <a:r>
              <a:rPr lang="ru-RU" b="0" baseline="0" dirty="0" smtClean="0">
                <a:solidFill>
                  <a:schemeClr val="bg1"/>
                </a:solidFill>
              </a:rPr>
              <a:t> заработная плата работников культуры, искусства, </a:t>
            </a:r>
            <a:br>
              <a:rPr lang="ru-RU" b="0" baseline="0" dirty="0" smtClean="0">
                <a:solidFill>
                  <a:schemeClr val="bg1"/>
                </a:solidFill>
              </a:rPr>
            </a:br>
            <a:r>
              <a:rPr lang="ru-RU" b="0" baseline="0" dirty="0" smtClean="0">
                <a:solidFill>
                  <a:schemeClr val="bg1"/>
                </a:solidFill>
              </a:rPr>
              <a:t>физической культуры и спорта, тыс. рублей</a:t>
            </a:r>
            <a:endParaRPr lang="ru-RU" b="0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19490560370881577"/>
          <c:y val="6.101927915288622E-2"/>
        </c:manualLayout>
      </c:layout>
      <c:overlay val="0"/>
      <c:spPr>
        <a:solidFill>
          <a:schemeClr val="accent1">
            <a:lumMod val="75000"/>
          </a:schemeClr>
        </a:solidFill>
      </c:spPr>
    </c:title>
    <c:autoTitleDeleted val="0"/>
    <c:plotArea>
      <c:layout>
        <c:manualLayout>
          <c:layoutTarget val="inner"/>
          <c:xMode val="edge"/>
          <c:yMode val="edge"/>
          <c:x val="5.0807796308884698E-2"/>
          <c:y val="0.20100468426833107"/>
          <c:w val="0.68603947489826933"/>
          <c:h val="0.301970252889442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Учреждения культуры и искусства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  <c:pt idx="0">
                  <c:v>34.6</c:v>
                </c:pt>
                <c:pt idx="1">
                  <c:v>30.9</c:v>
                </c:pt>
                <c:pt idx="2">
                  <c:v>29.5</c:v>
                </c:pt>
                <c:pt idx="3">
                  <c:v>32.700000000000003</c:v>
                </c:pt>
                <c:pt idx="4">
                  <c:v>29.4</c:v>
                </c:pt>
                <c:pt idx="5">
                  <c:v>33</c:v>
                </c:pt>
                <c:pt idx="6">
                  <c:v>26</c:v>
                </c:pt>
                <c:pt idx="7">
                  <c:v>27.6</c:v>
                </c:pt>
                <c:pt idx="8">
                  <c:v>28.2</c:v>
                </c:pt>
                <c:pt idx="9">
                  <c:v>26.1</c:v>
                </c:pt>
                <c:pt idx="10">
                  <c:v>26.4</c:v>
                </c:pt>
                <c:pt idx="11">
                  <c:v>27.9</c:v>
                </c:pt>
                <c:pt idx="12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DB8-4003-AACB-7AF2969665E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Учреждения физической культуры и спорта</c:v>
                </c:pt>
              </c:strCache>
            </c:strRef>
          </c:tx>
          <c:spPr>
            <a:solidFill>
              <a:srgbClr val="C00000"/>
            </a:solidFill>
            <a:ln>
              <a:prstDash val="sysDash"/>
            </a:ln>
          </c:spPr>
          <c:invertIfNegative val="0"/>
          <c:dLbls>
            <c:dLbl>
              <c:idx val="5"/>
              <c:tx>
                <c:rich>
                  <a:bodyPr rot="-5400000" vert="horz"/>
                  <a:lstStyle/>
                  <a:p>
                    <a:pPr>
                      <a:defRPr sz="800">
                        <a:solidFill>
                          <a:schemeClr val="tx1"/>
                        </a:solidFill>
                      </a:defRPr>
                    </a:pPr>
                    <a:r>
                      <a:rPr lang="ru-RU" sz="800" smtClean="0">
                        <a:solidFill>
                          <a:schemeClr val="tx1"/>
                        </a:solidFill>
                      </a:rPr>
                      <a:t>Нет данных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pPr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1.1768937161407678E-7"/>
                  <c:y val="0"/>
                </c:manualLayout>
              </c:layout>
              <c:tx>
                <c:rich>
                  <a:bodyPr rot="-5400000" vert="horz"/>
                  <a:lstStyle/>
                  <a:p>
                    <a:pPr>
                      <a:defRPr sz="800">
                        <a:solidFill>
                          <a:schemeClr val="tx1"/>
                        </a:solidFill>
                      </a:defRPr>
                    </a:pPr>
                    <a:r>
                      <a:rPr lang="ru-RU" sz="800" smtClean="0">
                        <a:solidFill>
                          <a:schemeClr val="tx1"/>
                        </a:solidFill>
                      </a:rPr>
                      <a:t>Нет</a:t>
                    </a:r>
                    <a:r>
                      <a:rPr lang="ru-RU" sz="800" baseline="0" smtClean="0">
                        <a:solidFill>
                          <a:schemeClr val="tx1"/>
                        </a:solidFill>
                      </a:rPr>
                      <a:t> данных</a:t>
                    </a:r>
                    <a:endParaRPr lang="en-US">
                      <a:solidFill>
                        <a:schemeClr val="tx1"/>
                      </a:solidFill>
                    </a:endParaRPr>
                  </a:p>
                </c:rich>
              </c:tx>
              <c:spPr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5.9786200779951004E-3"/>
                  <c:y val="0"/>
                </c:manualLayout>
              </c:layout>
              <c:tx>
                <c:rich>
                  <a:bodyPr rot="-5400000" vert="horz"/>
                  <a:lstStyle/>
                  <a:p>
                    <a:pPr>
                      <a:defRPr sz="800">
                        <a:solidFill>
                          <a:schemeClr val="tx1"/>
                        </a:solidFill>
                      </a:defRPr>
                    </a:pPr>
                    <a:r>
                      <a:rPr lang="ru-RU" sz="800" smtClean="0">
                        <a:solidFill>
                          <a:schemeClr val="tx1"/>
                        </a:solidFill>
                      </a:rPr>
                      <a:t>Нет</a:t>
                    </a:r>
                    <a:r>
                      <a:rPr lang="ru-RU" sz="800" baseline="0" smtClean="0">
                        <a:solidFill>
                          <a:schemeClr val="tx1"/>
                        </a:solidFill>
                      </a:rPr>
                      <a:t> данных</a:t>
                    </a:r>
                    <a:endParaRPr lang="en-US">
                      <a:solidFill>
                        <a:schemeClr val="tx1"/>
                      </a:solidFill>
                    </a:endParaRPr>
                  </a:p>
                </c:rich>
              </c:tx>
              <c:spPr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chemeClr val="bg1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г. Абакан</c:v>
                </c:pt>
                <c:pt idx="1">
                  <c:v>г. Абаза </c:v>
                </c:pt>
                <c:pt idx="2">
                  <c:v>г. Саяногорск</c:v>
                </c:pt>
                <c:pt idx="3">
                  <c:v>г. Сорск</c:v>
                </c:pt>
                <c:pt idx="4">
                  <c:v>г. Черногорск</c:v>
                </c:pt>
                <c:pt idx="5">
                  <c:v>Алтайский район</c:v>
                </c:pt>
                <c:pt idx="6">
                  <c:v>Аскизский район</c:v>
                </c:pt>
                <c:pt idx="7">
                  <c:v>Бейский район</c:v>
                </c:pt>
                <c:pt idx="8">
                  <c:v>Боградский район</c:v>
                </c:pt>
                <c:pt idx="9">
                  <c:v>Орджоникидзевский район</c:v>
                </c:pt>
                <c:pt idx="10">
                  <c:v>Таштыпский район</c:v>
                </c:pt>
                <c:pt idx="11">
                  <c:v>Усть-Абаканский район</c:v>
                </c:pt>
                <c:pt idx="12">
                  <c:v>Ширинский район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35.200000000000003</c:v>
                </c:pt>
                <c:pt idx="1">
                  <c:v>24.2</c:v>
                </c:pt>
                <c:pt idx="2">
                  <c:v>25.7</c:v>
                </c:pt>
                <c:pt idx="3">
                  <c:v>29</c:v>
                </c:pt>
                <c:pt idx="4">
                  <c:v>32.5</c:v>
                </c:pt>
                <c:pt idx="5">
                  <c:v>0</c:v>
                </c:pt>
                <c:pt idx="6">
                  <c:v>26.5</c:v>
                </c:pt>
                <c:pt idx="7">
                  <c:v>0</c:v>
                </c:pt>
                <c:pt idx="8">
                  <c:v>36.299999999999997</c:v>
                </c:pt>
                <c:pt idx="9">
                  <c:v>0</c:v>
                </c:pt>
                <c:pt idx="10">
                  <c:v>28.4</c:v>
                </c:pt>
                <c:pt idx="11">
                  <c:v>21.2</c:v>
                </c:pt>
                <c:pt idx="12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DB8-4003-AACB-7AF2969665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468224"/>
        <c:axId val="100469760"/>
      </c:barChart>
      <c:catAx>
        <c:axId val="1004682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00469760"/>
        <c:crosses val="autoZero"/>
        <c:auto val="1"/>
        <c:lblAlgn val="ctr"/>
        <c:lblOffset val="100"/>
        <c:noMultiLvlLbl val="0"/>
      </c:catAx>
      <c:valAx>
        <c:axId val="100469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ru-RU"/>
          </a:p>
        </c:txPr>
        <c:crossAx val="100468224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75844452058146938"/>
          <c:y val="0.28117706443850676"/>
          <c:w val="0.24155547941853067"/>
          <c:h val="0.3299647902649519"/>
        </c:manualLayout>
      </c:layout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3E4242-79B4-411C-B94A-AE8FA4A813BE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7983AA3-1AC6-472D-A230-8E4DBF541649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дошкольных образовательных учреждений:</a:t>
          </a:r>
        </a:p>
      </dgm:t>
    </dgm:pt>
    <dgm:pt modelId="{AF2ED00F-75A2-47DA-A7EA-D0951B7F6B60}" type="parTrans" cxnId="{C7236682-5900-4366-B372-C73A7C03E549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72C8F5-DE77-4601-9DF2-827BCF8FFA2B}" type="sibTrans" cxnId="{C7236682-5900-4366-B372-C73A7C03E549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376936-67AF-46E5-AA78-A7685E5ECD6B}">
      <dgm:prSet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г. Абакан (+ 2497 рублей); 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DD0351-F1B9-446D-852F-9468F08F749B}" type="parTrans" cxnId="{E7712107-0E87-43F1-8050-C7ED2835711E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7E393A-FFD8-4960-AACD-4F1BB819200A}" type="sibTrans" cxnId="{E7712107-0E87-43F1-8050-C7ED2835711E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E8FBB1B-E435-496E-A6E8-105562788704}">
      <dgm:prSet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Бейский район (+ 2244,4 рубля);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8DFFE9-FB28-42CA-889D-26250DFA3F58}" type="parTrans" cxnId="{A8B1012D-6B6F-4D26-A1BC-D2C7814ECE12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3AC36A-0D74-4388-8CCA-DC3C659AB156}" type="sibTrans" cxnId="{A8B1012D-6B6F-4D26-A1BC-D2C7814ECE12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1764E4-38C9-47F3-AB5A-9333424BF74D}">
      <dgm:prSet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г. Черногорск (+ 2150,4 рубля)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24BCFC-8E52-4FDC-8F0C-0F55257E679D}" type="parTrans" cxnId="{A07A6345-B0DC-4905-B06A-A69590E17269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7237C2-4B8F-411B-B3FA-EBF4578E24D8}" type="sibTrans" cxnId="{A07A6345-B0DC-4905-B06A-A69590E17269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064393-014C-4520-8E63-74116AB633D2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общеобразовательных учреждений: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65D210-2782-47F5-87B6-AE4A49ED196C}" type="parTrans" cxnId="{BAC6243D-F9F1-444B-8401-C261F98C9F18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782310-915F-44CF-AA39-A27227AF2889}" type="sibTrans" cxnId="{BAC6243D-F9F1-444B-8401-C261F98C9F18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0F0B5BA-4640-41B8-BE1C-69EC6C71BCC6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г. Абакан (+ 4749,8 рубля);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B4EF1F-13D1-4872-88B9-A441CDD8DA41}" type="parTrans" cxnId="{02603EE2-6833-4C91-AD61-190467BC6562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071459-ABC0-472C-97C0-66ED45D656FD}" type="sibTrans" cxnId="{02603EE2-6833-4C91-AD61-190467BC6562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7BA27C6-B633-4978-BED8-2220A4FECE85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г. Абаза (+ 4248 рублей); 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3E1235-77DB-4457-88D3-09EFB0EF54DD}" type="parTrans" cxnId="{863D7BA4-F1D3-4A5C-A518-0692EC6219B6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2EA54E-A2B5-440B-965D-A269AE7BED1B}" type="sibTrans" cxnId="{863D7BA4-F1D3-4A5C-A518-0692EC6219B6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ACA919-209F-41D6-B3D4-AE17F5A18B82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г. Черногорск (+ 4172,6 рубля)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E843D43-C8D3-49D7-B2D6-6FEEFFC4B115}" type="parTrans" cxnId="{81EF0C6E-BFD6-4229-8AE4-FFB36B50915B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99A3FE-B5E6-4B84-A369-9DC931F76E72}" type="sibTrans" cxnId="{81EF0C6E-BFD6-4229-8AE4-FFB36B50915B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BF51CF-A5E7-4950-A1A1-AF501F550921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учителей муниципальных  общеобразовательных учреждений: 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24F141-523C-4BEA-B920-21F7FF02FCA1}" type="parTrans" cxnId="{B297752B-FAF3-473E-AD1A-2EF81D982A00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E8A8FB5-DF12-4A74-AC75-360BA987F00A}" type="sibTrans" cxnId="{B297752B-FAF3-473E-AD1A-2EF81D982A00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C8A950-CD11-4ACB-A2E5-B8E87114B222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г. Абаза (+ 6260,2 рубля); 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B8F78E-A590-4A50-8091-B763FEF20CD4}" type="parTrans" cxnId="{6A2454DB-57D6-4567-ACB9-A66BEDE18286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5685C0-F558-4529-A33A-3A2934420F41}" type="sibTrans" cxnId="{6A2454DB-57D6-4567-ACB9-A66BEDE18286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27ACFDB-4872-4056-90F3-50254F9B4DC4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г. Саяногорск (+ 5074,6 рубля);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E06FEE-2E24-472A-8175-C42599455E2B}" type="parTrans" cxnId="{BBC40F28-CD37-4222-BFE7-C012A71370C6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6E8D4A-8F58-4504-B988-A70B0E189C30}" type="sibTrans" cxnId="{BBC40F28-CD37-4222-BFE7-C012A71370C6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06FE52-D5EC-4C8E-9585-7ECDB48C6237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Алтайский район (+ 5052,7 рубля)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A3F03B-C582-4ADB-B3CC-770C4178F095}" type="parTrans" cxnId="{AA7CB6C5-25DE-4A20-991E-95CD7BBAAECE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33F3562-AF95-4FFC-814D-7A912E26E231}" type="sibTrans" cxnId="{AA7CB6C5-25DE-4A20-991E-95CD7BBAAECE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11F35A-8497-4D0F-AD51-E70DD4B294DD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учреждений культуры и искусства: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DA59C0-2816-42C2-98CB-76483F900848}" type="parTrans" cxnId="{C81147A4-DDC7-4FEF-A746-257BBD308D21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3B2802-55B5-4709-845B-D50E2554996C}" type="sibTrans" cxnId="{C81147A4-DDC7-4FEF-A746-257BBD308D21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5DA4B5-3352-478E-90E6-63696B364E43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Боградский район (+ 1932,1 рубля); 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A3B0EC-8934-451D-8254-27E4C5A2C5F2}" type="parTrans" cxnId="{639F6988-F90E-42BD-823A-AF817DD6340D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7719562-F17C-45CB-8D17-38EBD30878DA}" type="sibTrans" cxnId="{639F6988-F90E-42BD-823A-AF817DD6340D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30495B-53ED-49D1-AE3A-01A519E4A7B1}">
      <dgm:prSet custT="1"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BDA18F-7D9D-4103-AF71-FD6A19108008}" type="parTrans" cxnId="{19634172-9CD8-42C6-A892-1402E12E580E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BD0AA8-9B70-40E0-AA2F-405313D39023}" type="sibTrans" cxnId="{19634172-9CD8-42C6-A892-1402E12E580E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67D0DC8-E1DD-4077-B673-134150815EE7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Ширинский район (+ 861 рубль);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8EEEDC-41FD-452B-8180-0FD43BD9025A}" type="parTrans" cxnId="{C97E0488-4694-4B1C-94DA-3C6D9EEE11A1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142F87-E24A-4EAB-B60F-DEB69BF05CAB}" type="sibTrans" cxnId="{C97E0488-4694-4B1C-94DA-3C6D9EEE11A1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866218B-3E8E-4968-A111-BE0C8114E276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Орджоникидзевский район (+ 770,7 рубля)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AEE454E-F3A8-4424-91AD-51AF727AF427}" type="parTrans" cxnId="{AF2E129E-E95E-480E-8979-33117C998D39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09E1EA7-7C80-4966-93D7-A4F387BD82C9}" type="sibTrans" cxnId="{AF2E129E-E95E-480E-8979-33117C998D39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E633F7-18BC-43A1-93A9-A33503E58B53}">
      <dgm:prSet custT="1"/>
      <dgm:spPr/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учреждений физической культуры и спорта: </a:t>
          </a:r>
          <a:endParaRPr lang="ru-RU" sz="1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32583D-5F9A-4641-9489-F66390216B1F}" type="parTrans" cxnId="{62D90052-98C2-495C-8F4A-5C4E396B030A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BC91A9-E363-43A4-98EB-94D6064351A4}" type="sibTrans" cxnId="{62D90052-98C2-495C-8F4A-5C4E396B030A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C724C4-0A50-4C61-9A10-2A8D79DED1D8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Ширинский район (+6282,9 рубля);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DE308E-CF3C-4CD6-AE84-89E2B78AEB28}" type="parTrans" cxnId="{81D6C273-687E-42EE-8354-FDD6648FA7B4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E2217E-286A-4A4E-9346-3ED6D2EF07FF}" type="sibTrans" cxnId="{81D6C273-687E-42EE-8354-FDD6648FA7B4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CB6437E-C254-451E-88B6-BD3BA48CA3FE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Усть-Абаканский район (+ 5107,8 рубля); 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C4FA3A-37A6-4A2D-AC8E-7F2975F84412}" type="parTrans" cxnId="{0416CC76-41F9-457F-9535-80D874775196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C519FF-8699-412D-91C3-AA2E009639F5}" type="sibTrans" cxnId="{0416CC76-41F9-457F-9535-80D874775196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54FE7E-D551-4DD2-93CA-A2F2F079F5D8}">
      <dgm:prSet custT="1"/>
      <dgm:spPr/>
      <dgm:t>
        <a:bodyPr/>
        <a:lstStyle/>
        <a:p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г. Черногорск (+ 3910,1 рубля)</a:t>
          </a:r>
          <a:endParaRPr lang="ru-RU" sz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0C2BFFE-4EDD-4E5A-840E-D5E11B4663F5}" type="parTrans" cxnId="{0A10D5B0-D1CA-4C69-80FB-5F928CE2E8A5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0B89F55-E35C-49A9-8680-588AFEA1ED7B}" type="sibTrans" cxnId="{0A10D5B0-D1CA-4C69-80FB-5F928CE2E8A5}">
      <dgm:prSet/>
      <dgm:spPr/>
      <dgm:t>
        <a:bodyPr/>
        <a:lstStyle/>
        <a:p>
          <a:endParaRPr lang="ru-RU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8212FC-A27C-456D-B649-1963F9EFDC1C}" type="pres">
      <dgm:prSet presAssocID="{7E3E4242-79B4-411C-B94A-AE8FA4A813B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F458CDD-990C-4F35-975D-EDC5C3423A22}" type="pres">
      <dgm:prSet presAssocID="{D7983AA3-1AC6-472D-A230-8E4DBF541649}" presName="parentLin" presStyleCnt="0"/>
      <dgm:spPr/>
    </dgm:pt>
    <dgm:pt modelId="{ECD70FEA-1441-41EE-838F-5B841046C568}" type="pres">
      <dgm:prSet presAssocID="{D7983AA3-1AC6-472D-A230-8E4DBF541649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D9AB1DFD-630A-45C2-BA9B-0383DBF51FE2}" type="pres">
      <dgm:prSet presAssocID="{D7983AA3-1AC6-472D-A230-8E4DBF541649}" presName="parentText" presStyleLbl="node1" presStyleIdx="0" presStyleCnt="5" custScaleX="108936" custScaleY="134703" custLinFactNeighborX="5782" custLinFactNeighborY="642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58F7BD-5D96-4C98-99C4-CFC480149447}" type="pres">
      <dgm:prSet presAssocID="{D7983AA3-1AC6-472D-A230-8E4DBF541649}" presName="negativeSpace" presStyleCnt="0"/>
      <dgm:spPr/>
    </dgm:pt>
    <dgm:pt modelId="{598B521F-8D6C-427B-A30F-A6B8490F3776}" type="pres">
      <dgm:prSet presAssocID="{D7983AA3-1AC6-472D-A230-8E4DBF541649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04B14C-AC1F-4F2E-BC47-B1C4E5E78395}" type="pres">
      <dgm:prSet presAssocID="{2B72C8F5-DE77-4601-9DF2-827BCF8FFA2B}" presName="spaceBetweenRectangles" presStyleCnt="0"/>
      <dgm:spPr/>
    </dgm:pt>
    <dgm:pt modelId="{6ADBA101-DF23-46A2-8CAD-E04B198C9414}" type="pres">
      <dgm:prSet presAssocID="{FE064393-014C-4520-8E63-74116AB633D2}" presName="parentLin" presStyleCnt="0"/>
      <dgm:spPr/>
    </dgm:pt>
    <dgm:pt modelId="{C5D1BA1A-7E48-4FE5-9021-5C62A5DC7E8F}" type="pres">
      <dgm:prSet presAssocID="{FE064393-014C-4520-8E63-74116AB633D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9FA1911D-9888-4BEA-822F-E900B22E82BD}" type="pres">
      <dgm:prSet presAssocID="{FE064393-014C-4520-8E63-74116AB633D2}" presName="parentText" presStyleLbl="node1" presStyleIdx="1" presStyleCnt="5" custScaleX="109454" custScaleY="1297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22B9B9-55CE-47B2-9E27-2462A758B16D}" type="pres">
      <dgm:prSet presAssocID="{FE064393-014C-4520-8E63-74116AB633D2}" presName="negativeSpace" presStyleCnt="0"/>
      <dgm:spPr/>
    </dgm:pt>
    <dgm:pt modelId="{9216218A-74BE-4CCD-8726-F7E9C8E883C8}" type="pres">
      <dgm:prSet presAssocID="{FE064393-014C-4520-8E63-74116AB633D2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12EF73-D72D-4556-AD0E-70EC28A7A248}" type="pres">
      <dgm:prSet presAssocID="{42782310-915F-44CF-AA39-A27227AF2889}" presName="spaceBetweenRectangles" presStyleCnt="0"/>
      <dgm:spPr/>
    </dgm:pt>
    <dgm:pt modelId="{2CB66180-AB48-4DFA-910E-C6D1FFBD7602}" type="pres">
      <dgm:prSet presAssocID="{38BF51CF-A5E7-4950-A1A1-AF501F550921}" presName="parentLin" presStyleCnt="0"/>
      <dgm:spPr/>
    </dgm:pt>
    <dgm:pt modelId="{9B1548ED-B9CD-4441-9414-CEF83D4B6237}" type="pres">
      <dgm:prSet presAssocID="{38BF51CF-A5E7-4950-A1A1-AF501F550921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A3694A31-F5B5-465F-8074-9A3103195165}" type="pres">
      <dgm:prSet presAssocID="{38BF51CF-A5E7-4950-A1A1-AF501F550921}" presName="parentText" presStyleLbl="node1" presStyleIdx="2" presStyleCnt="5" custScaleX="109454" custScaleY="1297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4BD0CA-0005-4320-8FEC-6AFF06466DF0}" type="pres">
      <dgm:prSet presAssocID="{38BF51CF-A5E7-4950-A1A1-AF501F550921}" presName="negativeSpace" presStyleCnt="0"/>
      <dgm:spPr/>
    </dgm:pt>
    <dgm:pt modelId="{2767A0DF-E74A-4287-AC19-5313671D721F}" type="pres">
      <dgm:prSet presAssocID="{38BF51CF-A5E7-4950-A1A1-AF501F550921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185393-AA0E-4B1B-89EA-DB829C23083F}" type="pres">
      <dgm:prSet presAssocID="{AE8A8FB5-DF12-4A74-AC75-360BA987F00A}" presName="spaceBetweenRectangles" presStyleCnt="0"/>
      <dgm:spPr/>
    </dgm:pt>
    <dgm:pt modelId="{1B2D10B4-E418-4CB7-B247-E0DBBDB37FB5}" type="pres">
      <dgm:prSet presAssocID="{F911F35A-8497-4D0F-AD51-E70DD4B294DD}" presName="parentLin" presStyleCnt="0"/>
      <dgm:spPr/>
    </dgm:pt>
    <dgm:pt modelId="{EAF60A69-76FC-4D79-AE74-35E9BDE05C35}" type="pres">
      <dgm:prSet presAssocID="{F911F35A-8497-4D0F-AD51-E70DD4B294DD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3E6C8165-847B-4D5C-99DE-906B389DC133}" type="pres">
      <dgm:prSet presAssocID="{F911F35A-8497-4D0F-AD51-E70DD4B294DD}" presName="parentText" presStyleLbl="node1" presStyleIdx="3" presStyleCnt="5" custScaleX="109454" custScaleY="1297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3ACF80-917A-4454-8FA4-6B47A61D21C6}" type="pres">
      <dgm:prSet presAssocID="{F911F35A-8497-4D0F-AD51-E70DD4B294DD}" presName="negativeSpace" presStyleCnt="0"/>
      <dgm:spPr/>
    </dgm:pt>
    <dgm:pt modelId="{BDBF61BB-C79E-41A2-B641-661E51F26464}" type="pres">
      <dgm:prSet presAssocID="{F911F35A-8497-4D0F-AD51-E70DD4B294DD}" presName="childText" presStyleLbl="conFgAcc1" presStyleIdx="3" presStyleCnt="5" custScaleY="764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AEED38-7A62-4751-B34C-E3F809E5D7B2}" type="pres">
      <dgm:prSet presAssocID="{6F3B2802-55B5-4709-845B-D50E2554996C}" presName="spaceBetweenRectangles" presStyleCnt="0"/>
      <dgm:spPr/>
    </dgm:pt>
    <dgm:pt modelId="{8392CD7B-5BE3-4C48-BB20-5D2CFA1F41D9}" type="pres">
      <dgm:prSet presAssocID="{7CE633F7-18BC-43A1-93A9-A33503E58B53}" presName="parentLin" presStyleCnt="0"/>
      <dgm:spPr/>
    </dgm:pt>
    <dgm:pt modelId="{E29F21A4-33E1-42C2-A6AE-EF9D70CB3D38}" type="pres">
      <dgm:prSet presAssocID="{7CE633F7-18BC-43A1-93A9-A33503E58B53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EEFA3D36-D247-4F89-9101-6C90976A9B8D}" type="pres">
      <dgm:prSet presAssocID="{7CE633F7-18BC-43A1-93A9-A33503E58B53}" presName="parentText" presStyleLbl="node1" presStyleIdx="4" presStyleCnt="5" custScaleX="109454" custScaleY="12978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BD34B5-0A81-451A-97FB-61F0FD415337}" type="pres">
      <dgm:prSet presAssocID="{7CE633F7-18BC-43A1-93A9-A33503E58B53}" presName="negativeSpace" presStyleCnt="0"/>
      <dgm:spPr/>
    </dgm:pt>
    <dgm:pt modelId="{C61A477C-85B2-43F5-944E-16117C888251}" type="pres">
      <dgm:prSet presAssocID="{7CE633F7-18BC-43A1-93A9-A33503E58B53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64E2BB-CFC5-4A1A-B85B-B0721C7A3CA8}" type="presOf" srcId="{767D0DC8-E1DD-4077-B673-134150815EE7}" destId="{BDBF61BB-C79E-41A2-B641-661E51F26464}" srcOrd="0" destOrd="1" presId="urn:microsoft.com/office/officeart/2005/8/layout/list1"/>
    <dgm:cxn modelId="{DA6A9474-172D-4921-86E2-D6960DF6531C}" type="presOf" srcId="{F45DA4B5-3352-478E-90E6-63696B364E43}" destId="{BDBF61BB-C79E-41A2-B641-661E51F26464}" srcOrd="0" destOrd="0" presId="urn:microsoft.com/office/officeart/2005/8/layout/list1"/>
    <dgm:cxn modelId="{B297752B-FAF3-473E-AD1A-2EF81D982A00}" srcId="{7E3E4242-79B4-411C-B94A-AE8FA4A813BE}" destId="{38BF51CF-A5E7-4950-A1A1-AF501F550921}" srcOrd="2" destOrd="0" parTransId="{2524F141-523C-4BEA-B920-21F7FF02FCA1}" sibTransId="{AE8A8FB5-DF12-4A74-AC75-360BA987F00A}"/>
    <dgm:cxn modelId="{625AF606-49C6-4D0C-896F-4F4EE726B6E7}" type="presOf" srcId="{7CE633F7-18BC-43A1-93A9-A33503E58B53}" destId="{E29F21A4-33E1-42C2-A6AE-EF9D70CB3D38}" srcOrd="0" destOrd="0" presId="urn:microsoft.com/office/officeart/2005/8/layout/list1"/>
    <dgm:cxn modelId="{ECF03583-FAD4-4E2D-B750-F94C45DAB45D}" type="presOf" srcId="{38BF51CF-A5E7-4950-A1A1-AF501F550921}" destId="{A3694A31-F5B5-465F-8074-9A3103195165}" srcOrd="1" destOrd="0" presId="urn:microsoft.com/office/officeart/2005/8/layout/list1"/>
    <dgm:cxn modelId="{AA7CB6C5-25DE-4A20-991E-95CD7BBAAECE}" srcId="{38BF51CF-A5E7-4950-A1A1-AF501F550921}" destId="{7606FE52-D5EC-4C8E-9585-7ECDB48C6237}" srcOrd="2" destOrd="0" parTransId="{5CA3F03B-C582-4ADB-B3CC-770C4178F095}" sibTransId="{633F3562-AF95-4FFC-814D-7A912E26E231}"/>
    <dgm:cxn modelId="{77358184-C95B-43C7-A2D8-36113B7E1E55}" type="presOf" srcId="{38BF51CF-A5E7-4950-A1A1-AF501F550921}" destId="{9B1548ED-B9CD-4441-9414-CEF83D4B6237}" srcOrd="0" destOrd="0" presId="urn:microsoft.com/office/officeart/2005/8/layout/list1"/>
    <dgm:cxn modelId="{0416CC76-41F9-457F-9535-80D874775196}" srcId="{7CE633F7-18BC-43A1-93A9-A33503E58B53}" destId="{4CB6437E-C254-451E-88B6-BD3BA48CA3FE}" srcOrd="1" destOrd="0" parTransId="{FBC4FA3A-37A6-4A2D-AC8E-7F2975F84412}" sibTransId="{BCC519FF-8699-412D-91C3-AA2E009639F5}"/>
    <dgm:cxn modelId="{19634172-9CD8-42C6-A892-1402E12E580E}" srcId="{F911F35A-8497-4D0F-AD51-E70DD4B294DD}" destId="{C130495B-53ED-49D1-AE3A-01A519E4A7B1}" srcOrd="3" destOrd="0" parTransId="{18BDA18F-7D9D-4103-AF71-FD6A19108008}" sibTransId="{4BBD0AA8-9B70-40E0-AA2F-405313D39023}"/>
    <dgm:cxn modelId="{360104AD-00C0-4910-8B73-FA039B17DC64}" type="presOf" srcId="{17BA27C6-B633-4978-BED8-2220A4FECE85}" destId="{9216218A-74BE-4CCD-8726-F7E9C8E883C8}" srcOrd="0" destOrd="1" presId="urn:microsoft.com/office/officeart/2005/8/layout/list1"/>
    <dgm:cxn modelId="{220A9E53-929E-4029-933E-2E30A528B2BD}" type="presOf" srcId="{D7983AA3-1AC6-472D-A230-8E4DBF541649}" destId="{ECD70FEA-1441-41EE-838F-5B841046C568}" srcOrd="0" destOrd="0" presId="urn:microsoft.com/office/officeart/2005/8/layout/list1"/>
    <dgm:cxn modelId="{DD7AC48C-384B-435C-B529-AADDD49AB284}" type="presOf" srcId="{92C8A950-CD11-4ACB-A2E5-B8E87114B222}" destId="{2767A0DF-E74A-4287-AC19-5313671D721F}" srcOrd="0" destOrd="0" presId="urn:microsoft.com/office/officeart/2005/8/layout/list1"/>
    <dgm:cxn modelId="{3853A1DA-6E28-4FEE-ABEB-F6782D7959E3}" type="presOf" srcId="{20376936-67AF-46E5-AA78-A7685E5ECD6B}" destId="{598B521F-8D6C-427B-A30F-A6B8490F3776}" srcOrd="0" destOrd="0" presId="urn:microsoft.com/office/officeart/2005/8/layout/list1"/>
    <dgm:cxn modelId="{0084BFFD-4EEC-415B-AF5C-D199DBF87FF0}" type="presOf" srcId="{7354FE7E-D551-4DD2-93CA-A2F2F079F5D8}" destId="{C61A477C-85B2-43F5-944E-16117C888251}" srcOrd="0" destOrd="2" presId="urn:microsoft.com/office/officeart/2005/8/layout/list1"/>
    <dgm:cxn modelId="{C81147A4-DDC7-4FEF-A746-257BBD308D21}" srcId="{7E3E4242-79B4-411C-B94A-AE8FA4A813BE}" destId="{F911F35A-8497-4D0F-AD51-E70DD4B294DD}" srcOrd="3" destOrd="0" parTransId="{36DA59C0-2816-42C2-98CB-76483F900848}" sibTransId="{6F3B2802-55B5-4709-845B-D50E2554996C}"/>
    <dgm:cxn modelId="{639F6988-F90E-42BD-823A-AF817DD6340D}" srcId="{F911F35A-8497-4D0F-AD51-E70DD4B294DD}" destId="{F45DA4B5-3352-478E-90E6-63696B364E43}" srcOrd="0" destOrd="0" parTransId="{09A3B0EC-8934-451D-8254-27E4C5A2C5F2}" sibTransId="{67719562-F17C-45CB-8D17-38EBD30878DA}"/>
    <dgm:cxn modelId="{7C593C1C-6F42-45EB-B603-9E89E0E63CEF}" type="presOf" srcId="{37C724C4-0A50-4C61-9A10-2A8D79DED1D8}" destId="{C61A477C-85B2-43F5-944E-16117C888251}" srcOrd="0" destOrd="0" presId="urn:microsoft.com/office/officeart/2005/8/layout/list1"/>
    <dgm:cxn modelId="{C97E0488-4694-4B1C-94DA-3C6D9EEE11A1}" srcId="{F911F35A-8497-4D0F-AD51-E70DD4B294DD}" destId="{767D0DC8-E1DD-4077-B673-134150815EE7}" srcOrd="1" destOrd="0" parTransId="{378EEEDC-41FD-452B-8180-0FD43BD9025A}" sibTransId="{55142F87-E24A-4EAB-B60F-DEB69BF05CAB}"/>
    <dgm:cxn modelId="{6A2454DB-57D6-4567-ACB9-A66BEDE18286}" srcId="{38BF51CF-A5E7-4950-A1A1-AF501F550921}" destId="{92C8A950-CD11-4ACB-A2E5-B8E87114B222}" srcOrd="0" destOrd="0" parTransId="{42B8F78E-A590-4A50-8091-B763FEF20CD4}" sibTransId="{065685C0-F558-4529-A33A-3A2934420F41}"/>
    <dgm:cxn modelId="{D0F90FF0-EF36-40EC-90FD-E1BC0A184C3A}" type="presOf" srcId="{20F0B5BA-4640-41B8-BE1C-69EC6C71BCC6}" destId="{9216218A-74BE-4CCD-8726-F7E9C8E883C8}" srcOrd="0" destOrd="0" presId="urn:microsoft.com/office/officeart/2005/8/layout/list1"/>
    <dgm:cxn modelId="{51F290CB-4645-4ED0-9B31-E34D4416D11D}" type="presOf" srcId="{6E8FBB1B-E435-496E-A6E8-105562788704}" destId="{598B521F-8D6C-427B-A30F-A6B8490F3776}" srcOrd="0" destOrd="1" presId="urn:microsoft.com/office/officeart/2005/8/layout/list1"/>
    <dgm:cxn modelId="{E7712107-0E87-43F1-8050-C7ED2835711E}" srcId="{D7983AA3-1AC6-472D-A230-8E4DBF541649}" destId="{20376936-67AF-46E5-AA78-A7685E5ECD6B}" srcOrd="0" destOrd="0" parTransId="{2FDD0351-F1B9-446D-852F-9468F08F749B}" sibTransId="{B67E393A-FFD8-4960-AACD-4F1BB819200A}"/>
    <dgm:cxn modelId="{BAC6243D-F9F1-444B-8401-C261F98C9F18}" srcId="{7E3E4242-79B4-411C-B94A-AE8FA4A813BE}" destId="{FE064393-014C-4520-8E63-74116AB633D2}" srcOrd="1" destOrd="0" parTransId="{BE65D210-2782-47F5-87B6-AE4A49ED196C}" sibTransId="{42782310-915F-44CF-AA39-A27227AF2889}"/>
    <dgm:cxn modelId="{23A9EE42-5C82-4BC0-A238-14137292D213}" type="presOf" srcId="{B866218B-3E8E-4968-A111-BE0C8114E276}" destId="{BDBF61BB-C79E-41A2-B641-661E51F26464}" srcOrd="0" destOrd="2" presId="urn:microsoft.com/office/officeart/2005/8/layout/list1"/>
    <dgm:cxn modelId="{863D7BA4-F1D3-4A5C-A518-0692EC6219B6}" srcId="{FE064393-014C-4520-8E63-74116AB633D2}" destId="{17BA27C6-B633-4978-BED8-2220A4FECE85}" srcOrd="1" destOrd="0" parTransId="{463E1235-77DB-4457-88D3-09EFB0EF54DD}" sibTransId="{D72EA54E-A2B5-440B-965D-A269AE7BED1B}"/>
    <dgm:cxn modelId="{A07A6345-B0DC-4905-B06A-A69590E17269}" srcId="{D7983AA3-1AC6-472D-A230-8E4DBF541649}" destId="{371764E4-38C9-47F3-AB5A-9333424BF74D}" srcOrd="2" destOrd="0" parTransId="{2B24BCFC-8E52-4FDC-8F0C-0F55257E679D}" sibTransId="{007237C2-4B8F-411B-B3FA-EBF4578E24D8}"/>
    <dgm:cxn modelId="{C7236682-5900-4366-B372-C73A7C03E549}" srcId="{7E3E4242-79B4-411C-B94A-AE8FA4A813BE}" destId="{D7983AA3-1AC6-472D-A230-8E4DBF541649}" srcOrd="0" destOrd="0" parTransId="{AF2ED00F-75A2-47DA-A7EA-D0951B7F6B60}" sibTransId="{2B72C8F5-DE77-4601-9DF2-827BCF8FFA2B}"/>
    <dgm:cxn modelId="{8BED65D5-DC01-4171-BC34-8B078FF115DA}" type="presOf" srcId="{30ACA919-209F-41D6-B3D4-AE17F5A18B82}" destId="{9216218A-74BE-4CCD-8726-F7E9C8E883C8}" srcOrd="0" destOrd="2" presId="urn:microsoft.com/office/officeart/2005/8/layout/list1"/>
    <dgm:cxn modelId="{487B8981-0E6C-48EE-89F0-C9F7FE27740B}" type="presOf" srcId="{C130495B-53ED-49D1-AE3A-01A519E4A7B1}" destId="{BDBF61BB-C79E-41A2-B641-661E51F26464}" srcOrd="0" destOrd="3" presId="urn:microsoft.com/office/officeart/2005/8/layout/list1"/>
    <dgm:cxn modelId="{AF2E129E-E95E-480E-8979-33117C998D39}" srcId="{F911F35A-8497-4D0F-AD51-E70DD4B294DD}" destId="{B866218B-3E8E-4968-A111-BE0C8114E276}" srcOrd="2" destOrd="0" parTransId="{FAEE454E-F3A8-4424-91AD-51AF727AF427}" sibTransId="{F09E1EA7-7C80-4966-93D7-A4F387BD82C9}"/>
    <dgm:cxn modelId="{81EF0C6E-BFD6-4229-8AE4-FFB36B50915B}" srcId="{FE064393-014C-4520-8E63-74116AB633D2}" destId="{30ACA919-209F-41D6-B3D4-AE17F5A18B82}" srcOrd="2" destOrd="0" parTransId="{FE843D43-C8D3-49D7-B2D6-6FEEFFC4B115}" sibTransId="{6199A3FE-B5E6-4B84-A369-9DC931F76E72}"/>
    <dgm:cxn modelId="{108C70DB-DF70-4A79-B4D4-E8D88A8CBB62}" type="presOf" srcId="{D27ACFDB-4872-4056-90F3-50254F9B4DC4}" destId="{2767A0DF-E74A-4287-AC19-5313671D721F}" srcOrd="0" destOrd="1" presId="urn:microsoft.com/office/officeart/2005/8/layout/list1"/>
    <dgm:cxn modelId="{769CD493-FA89-47B9-A62A-5A96ADEDC799}" type="presOf" srcId="{FE064393-014C-4520-8E63-74116AB633D2}" destId="{9FA1911D-9888-4BEA-822F-E900B22E82BD}" srcOrd="1" destOrd="0" presId="urn:microsoft.com/office/officeart/2005/8/layout/list1"/>
    <dgm:cxn modelId="{BBC40F28-CD37-4222-BFE7-C012A71370C6}" srcId="{38BF51CF-A5E7-4950-A1A1-AF501F550921}" destId="{D27ACFDB-4872-4056-90F3-50254F9B4DC4}" srcOrd="1" destOrd="0" parTransId="{4BE06FEE-2E24-472A-8175-C42599455E2B}" sibTransId="{846E8D4A-8F58-4504-B988-A70B0E189C30}"/>
    <dgm:cxn modelId="{DFE34993-EC24-46BD-9ACA-3A7234782247}" type="presOf" srcId="{F911F35A-8497-4D0F-AD51-E70DD4B294DD}" destId="{3E6C8165-847B-4D5C-99DE-906B389DC133}" srcOrd="1" destOrd="0" presId="urn:microsoft.com/office/officeart/2005/8/layout/list1"/>
    <dgm:cxn modelId="{67F02412-4815-4355-968C-CD09A4CB9E51}" type="presOf" srcId="{7CE633F7-18BC-43A1-93A9-A33503E58B53}" destId="{EEFA3D36-D247-4F89-9101-6C90976A9B8D}" srcOrd="1" destOrd="0" presId="urn:microsoft.com/office/officeart/2005/8/layout/list1"/>
    <dgm:cxn modelId="{A985C4E0-3616-482C-B160-DB567EE5E695}" type="presOf" srcId="{FE064393-014C-4520-8E63-74116AB633D2}" destId="{C5D1BA1A-7E48-4FE5-9021-5C62A5DC7E8F}" srcOrd="0" destOrd="0" presId="urn:microsoft.com/office/officeart/2005/8/layout/list1"/>
    <dgm:cxn modelId="{FBA78816-B8FA-4072-BEBB-1C49171F7923}" type="presOf" srcId="{D7983AA3-1AC6-472D-A230-8E4DBF541649}" destId="{D9AB1DFD-630A-45C2-BA9B-0383DBF51FE2}" srcOrd="1" destOrd="0" presId="urn:microsoft.com/office/officeart/2005/8/layout/list1"/>
    <dgm:cxn modelId="{E15E8CDC-B8D2-4A42-A692-87C5FB945397}" type="presOf" srcId="{4CB6437E-C254-451E-88B6-BD3BA48CA3FE}" destId="{C61A477C-85B2-43F5-944E-16117C888251}" srcOrd="0" destOrd="1" presId="urn:microsoft.com/office/officeart/2005/8/layout/list1"/>
    <dgm:cxn modelId="{6354EECA-C759-4960-A389-B2C3D66AE267}" type="presOf" srcId="{F911F35A-8497-4D0F-AD51-E70DD4B294DD}" destId="{EAF60A69-76FC-4D79-AE74-35E9BDE05C35}" srcOrd="0" destOrd="0" presId="urn:microsoft.com/office/officeart/2005/8/layout/list1"/>
    <dgm:cxn modelId="{D988FFA4-AF45-4324-9DB4-479989C9FB56}" type="presOf" srcId="{371764E4-38C9-47F3-AB5A-9333424BF74D}" destId="{598B521F-8D6C-427B-A30F-A6B8490F3776}" srcOrd="0" destOrd="2" presId="urn:microsoft.com/office/officeart/2005/8/layout/list1"/>
    <dgm:cxn modelId="{49B3A9D8-22FE-4D2F-966C-686264D73F9E}" type="presOf" srcId="{7606FE52-D5EC-4C8E-9585-7ECDB48C6237}" destId="{2767A0DF-E74A-4287-AC19-5313671D721F}" srcOrd="0" destOrd="2" presId="urn:microsoft.com/office/officeart/2005/8/layout/list1"/>
    <dgm:cxn modelId="{0A10D5B0-D1CA-4C69-80FB-5F928CE2E8A5}" srcId="{7CE633F7-18BC-43A1-93A9-A33503E58B53}" destId="{7354FE7E-D551-4DD2-93CA-A2F2F079F5D8}" srcOrd="2" destOrd="0" parTransId="{30C2BFFE-4EDD-4E5A-840E-D5E11B4663F5}" sibTransId="{90B89F55-E35C-49A9-8680-588AFEA1ED7B}"/>
    <dgm:cxn modelId="{02603EE2-6833-4C91-AD61-190467BC6562}" srcId="{FE064393-014C-4520-8E63-74116AB633D2}" destId="{20F0B5BA-4640-41B8-BE1C-69EC6C71BCC6}" srcOrd="0" destOrd="0" parTransId="{D6B4EF1F-13D1-4872-88B9-A441CDD8DA41}" sibTransId="{BC071459-ABC0-472C-97C0-66ED45D656FD}"/>
    <dgm:cxn modelId="{81D6C273-687E-42EE-8354-FDD6648FA7B4}" srcId="{7CE633F7-18BC-43A1-93A9-A33503E58B53}" destId="{37C724C4-0A50-4C61-9A10-2A8D79DED1D8}" srcOrd="0" destOrd="0" parTransId="{E0DE308E-CF3C-4CD6-AE84-89E2B78AEB28}" sibTransId="{42E2217E-286A-4A4E-9346-3ED6D2EF07FF}"/>
    <dgm:cxn modelId="{62D90052-98C2-495C-8F4A-5C4E396B030A}" srcId="{7E3E4242-79B4-411C-B94A-AE8FA4A813BE}" destId="{7CE633F7-18BC-43A1-93A9-A33503E58B53}" srcOrd="4" destOrd="0" parTransId="{9632583D-5F9A-4641-9489-F66390216B1F}" sibTransId="{DCBC91A9-E363-43A4-98EB-94D6064351A4}"/>
    <dgm:cxn modelId="{A8B1012D-6B6F-4D26-A1BC-D2C7814ECE12}" srcId="{D7983AA3-1AC6-472D-A230-8E4DBF541649}" destId="{6E8FBB1B-E435-496E-A6E8-105562788704}" srcOrd="1" destOrd="0" parTransId="{DD8DFFE9-FB28-42CA-889D-26250DFA3F58}" sibTransId="{7C3AC36A-0D74-4388-8CCA-DC3C659AB156}"/>
    <dgm:cxn modelId="{4CFDEB8F-E61F-41C6-8274-52909C1C79F2}" type="presOf" srcId="{7E3E4242-79B4-411C-B94A-AE8FA4A813BE}" destId="{1D8212FC-A27C-456D-B649-1963F9EFDC1C}" srcOrd="0" destOrd="0" presId="urn:microsoft.com/office/officeart/2005/8/layout/list1"/>
    <dgm:cxn modelId="{1836C45D-7847-4BE1-8CFA-E55133814B43}" type="presParOf" srcId="{1D8212FC-A27C-456D-B649-1963F9EFDC1C}" destId="{2F458CDD-990C-4F35-975D-EDC5C3423A22}" srcOrd="0" destOrd="0" presId="urn:microsoft.com/office/officeart/2005/8/layout/list1"/>
    <dgm:cxn modelId="{8C980A4F-4BB1-4057-8C8C-EFA1E18A9893}" type="presParOf" srcId="{2F458CDD-990C-4F35-975D-EDC5C3423A22}" destId="{ECD70FEA-1441-41EE-838F-5B841046C568}" srcOrd="0" destOrd="0" presId="urn:microsoft.com/office/officeart/2005/8/layout/list1"/>
    <dgm:cxn modelId="{CD798DE4-A88B-417A-A271-657D3B399420}" type="presParOf" srcId="{2F458CDD-990C-4F35-975D-EDC5C3423A22}" destId="{D9AB1DFD-630A-45C2-BA9B-0383DBF51FE2}" srcOrd="1" destOrd="0" presId="urn:microsoft.com/office/officeart/2005/8/layout/list1"/>
    <dgm:cxn modelId="{D909ACE1-B656-4E77-AC65-E5FE1A5AC2DE}" type="presParOf" srcId="{1D8212FC-A27C-456D-B649-1963F9EFDC1C}" destId="{E158F7BD-5D96-4C98-99C4-CFC480149447}" srcOrd="1" destOrd="0" presId="urn:microsoft.com/office/officeart/2005/8/layout/list1"/>
    <dgm:cxn modelId="{DEBA92E6-99B9-43D3-8CD8-674AEF90459E}" type="presParOf" srcId="{1D8212FC-A27C-456D-B649-1963F9EFDC1C}" destId="{598B521F-8D6C-427B-A30F-A6B8490F3776}" srcOrd="2" destOrd="0" presId="urn:microsoft.com/office/officeart/2005/8/layout/list1"/>
    <dgm:cxn modelId="{28DF7E29-EBF9-47F8-9B07-18D408509146}" type="presParOf" srcId="{1D8212FC-A27C-456D-B649-1963F9EFDC1C}" destId="{1204B14C-AC1F-4F2E-BC47-B1C4E5E78395}" srcOrd="3" destOrd="0" presId="urn:microsoft.com/office/officeart/2005/8/layout/list1"/>
    <dgm:cxn modelId="{A8E84DF7-73E3-4F9F-9E82-6194ADF61D1F}" type="presParOf" srcId="{1D8212FC-A27C-456D-B649-1963F9EFDC1C}" destId="{6ADBA101-DF23-46A2-8CAD-E04B198C9414}" srcOrd="4" destOrd="0" presId="urn:microsoft.com/office/officeart/2005/8/layout/list1"/>
    <dgm:cxn modelId="{703A0330-0676-4719-9C90-86D7A850185C}" type="presParOf" srcId="{6ADBA101-DF23-46A2-8CAD-E04B198C9414}" destId="{C5D1BA1A-7E48-4FE5-9021-5C62A5DC7E8F}" srcOrd="0" destOrd="0" presId="urn:microsoft.com/office/officeart/2005/8/layout/list1"/>
    <dgm:cxn modelId="{27B4A102-108E-4A75-B230-CBF5B6167860}" type="presParOf" srcId="{6ADBA101-DF23-46A2-8CAD-E04B198C9414}" destId="{9FA1911D-9888-4BEA-822F-E900B22E82BD}" srcOrd="1" destOrd="0" presId="urn:microsoft.com/office/officeart/2005/8/layout/list1"/>
    <dgm:cxn modelId="{3918786A-822F-4CD5-8B4C-6A227F47B2FE}" type="presParOf" srcId="{1D8212FC-A27C-456D-B649-1963F9EFDC1C}" destId="{EA22B9B9-55CE-47B2-9E27-2462A758B16D}" srcOrd="5" destOrd="0" presId="urn:microsoft.com/office/officeart/2005/8/layout/list1"/>
    <dgm:cxn modelId="{0D62A7D3-BBCB-4A3C-BBDE-86D5BF7700B2}" type="presParOf" srcId="{1D8212FC-A27C-456D-B649-1963F9EFDC1C}" destId="{9216218A-74BE-4CCD-8726-F7E9C8E883C8}" srcOrd="6" destOrd="0" presId="urn:microsoft.com/office/officeart/2005/8/layout/list1"/>
    <dgm:cxn modelId="{604E3530-B728-413C-9DA6-02A3DC9A7207}" type="presParOf" srcId="{1D8212FC-A27C-456D-B649-1963F9EFDC1C}" destId="{4412EF73-D72D-4556-AD0E-70EC28A7A248}" srcOrd="7" destOrd="0" presId="urn:microsoft.com/office/officeart/2005/8/layout/list1"/>
    <dgm:cxn modelId="{BDDA7718-0A02-402B-B093-B3CF4238D7B8}" type="presParOf" srcId="{1D8212FC-A27C-456D-B649-1963F9EFDC1C}" destId="{2CB66180-AB48-4DFA-910E-C6D1FFBD7602}" srcOrd="8" destOrd="0" presId="urn:microsoft.com/office/officeart/2005/8/layout/list1"/>
    <dgm:cxn modelId="{16D1A61E-71CF-4BD6-82C8-3AA96A3F5245}" type="presParOf" srcId="{2CB66180-AB48-4DFA-910E-C6D1FFBD7602}" destId="{9B1548ED-B9CD-4441-9414-CEF83D4B6237}" srcOrd="0" destOrd="0" presId="urn:microsoft.com/office/officeart/2005/8/layout/list1"/>
    <dgm:cxn modelId="{B190C39B-736F-4E8E-A107-E26294A3AE01}" type="presParOf" srcId="{2CB66180-AB48-4DFA-910E-C6D1FFBD7602}" destId="{A3694A31-F5B5-465F-8074-9A3103195165}" srcOrd="1" destOrd="0" presId="urn:microsoft.com/office/officeart/2005/8/layout/list1"/>
    <dgm:cxn modelId="{F1280366-0597-49A9-A22A-A7AC1096D1A6}" type="presParOf" srcId="{1D8212FC-A27C-456D-B649-1963F9EFDC1C}" destId="{D34BD0CA-0005-4320-8FEC-6AFF06466DF0}" srcOrd="9" destOrd="0" presId="urn:microsoft.com/office/officeart/2005/8/layout/list1"/>
    <dgm:cxn modelId="{4AE7B979-FC6B-4EBD-85BA-70B929F67866}" type="presParOf" srcId="{1D8212FC-A27C-456D-B649-1963F9EFDC1C}" destId="{2767A0DF-E74A-4287-AC19-5313671D721F}" srcOrd="10" destOrd="0" presId="urn:microsoft.com/office/officeart/2005/8/layout/list1"/>
    <dgm:cxn modelId="{A1F9FF86-99D1-44B2-AB6F-D69B1462D2AE}" type="presParOf" srcId="{1D8212FC-A27C-456D-B649-1963F9EFDC1C}" destId="{9A185393-AA0E-4B1B-89EA-DB829C23083F}" srcOrd="11" destOrd="0" presId="urn:microsoft.com/office/officeart/2005/8/layout/list1"/>
    <dgm:cxn modelId="{5EE43DC9-C0B0-49E4-A7D0-619838E44C2D}" type="presParOf" srcId="{1D8212FC-A27C-456D-B649-1963F9EFDC1C}" destId="{1B2D10B4-E418-4CB7-B247-E0DBBDB37FB5}" srcOrd="12" destOrd="0" presId="urn:microsoft.com/office/officeart/2005/8/layout/list1"/>
    <dgm:cxn modelId="{F4EF139F-D08E-48EA-889B-D021C01ED29C}" type="presParOf" srcId="{1B2D10B4-E418-4CB7-B247-E0DBBDB37FB5}" destId="{EAF60A69-76FC-4D79-AE74-35E9BDE05C35}" srcOrd="0" destOrd="0" presId="urn:microsoft.com/office/officeart/2005/8/layout/list1"/>
    <dgm:cxn modelId="{637B4740-76FC-40E2-A5F4-03FC4FA8AB9C}" type="presParOf" srcId="{1B2D10B4-E418-4CB7-B247-E0DBBDB37FB5}" destId="{3E6C8165-847B-4D5C-99DE-906B389DC133}" srcOrd="1" destOrd="0" presId="urn:microsoft.com/office/officeart/2005/8/layout/list1"/>
    <dgm:cxn modelId="{262F93CA-5187-43CF-97DC-CE5B9D92CDD8}" type="presParOf" srcId="{1D8212FC-A27C-456D-B649-1963F9EFDC1C}" destId="{603ACF80-917A-4454-8FA4-6B47A61D21C6}" srcOrd="13" destOrd="0" presId="urn:microsoft.com/office/officeart/2005/8/layout/list1"/>
    <dgm:cxn modelId="{BCBEE592-F85C-46FF-A67B-D2E242F258EB}" type="presParOf" srcId="{1D8212FC-A27C-456D-B649-1963F9EFDC1C}" destId="{BDBF61BB-C79E-41A2-B641-661E51F26464}" srcOrd="14" destOrd="0" presId="urn:microsoft.com/office/officeart/2005/8/layout/list1"/>
    <dgm:cxn modelId="{8984A773-0788-4A70-B850-F5AFBAE0DB89}" type="presParOf" srcId="{1D8212FC-A27C-456D-B649-1963F9EFDC1C}" destId="{8CAEED38-7A62-4751-B34C-E3F809E5D7B2}" srcOrd="15" destOrd="0" presId="urn:microsoft.com/office/officeart/2005/8/layout/list1"/>
    <dgm:cxn modelId="{B9E080A2-5ABF-46CE-99B2-135BCDAF9213}" type="presParOf" srcId="{1D8212FC-A27C-456D-B649-1963F9EFDC1C}" destId="{8392CD7B-5BE3-4C48-BB20-5D2CFA1F41D9}" srcOrd="16" destOrd="0" presId="urn:microsoft.com/office/officeart/2005/8/layout/list1"/>
    <dgm:cxn modelId="{59B93333-9CE8-473E-A416-9E3D4A117047}" type="presParOf" srcId="{8392CD7B-5BE3-4C48-BB20-5D2CFA1F41D9}" destId="{E29F21A4-33E1-42C2-A6AE-EF9D70CB3D38}" srcOrd="0" destOrd="0" presId="urn:microsoft.com/office/officeart/2005/8/layout/list1"/>
    <dgm:cxn modelId="{7199A5D8-6A83-4960-95A2-552AAD3994EF}" type="presParOf" srcId="{8392CD7B-5BE3-4C48-BB20-5D2CFA1F41D9}" destId="{EEFA3D36-D247-4F89-9101-6C90976A9B8D}" srcOrd="1" destOrd="0" presId="urn:microsoft.com/office/officeart/2005/8/layout/list1"/>
    <dgm:cxn modelId="{899096DF-2D2F-4339-8C7E-AC727EAF0CFF}" type="presParOf" srcId="{1D8212FC-A27C-456D-B649-1963F9EFDC1C}" destId="{99BD34B5-0A81-451A-97FB-61F0FD415337}" srcOrd="17" destOrd="0" presId="urn:microsoft.com/office/officeart/2005/8/layout/list1"/>
    <dgm:cxn modelId="{B90F326B-1A6B-4A46-B6A3-151C9AFB6CC1}" type="presParOf" srcId="{1D8212FC-A27C-456D-B649-1963F9EFDC1C}" destId="{C61A477C-85B2-43F5-944E-16117C888251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0.71774</cdr:x>
      <cdr:y>0.18018</cdr:y>
    </cdr:from>
    <cdr:to>
      <cdr:x>0.93204</cdr:x>
      <cdr:y>0.29333</cdr:y>
    </cdr:to>
    <cdr:sp macro="" textlink="">
      <cdr:nvSpPr>
        <cdr:cNvPr id="2" name="TextBox 3"/>
        <cdr:cNvSpPr txBox="1"/>
      </cdr:nvSpPr>
      <cdr:spPr>
        <a:xfrm xmlns:a="http://schemas.openxmlformats.org/drawingml/2006/main">
          <a:off x="6408711" y="506436"/>
          <a:ext cx="1913483" cy="31803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% к предыдущему году</a:t>
          </a:r>
          <a:endParaRPr lang="ru-RU" sz="1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6309" cy="501656"/>
          </a:xfrm>
          <a:prstGeom prst="rect">
            <a:avLst/>
          </a:prstGeom>
        </p:spPr>
        <p:txBody>
          <a:bodyPr vert="horz" lIns="92464" tIns="46232" rIns="92464" bIns="4623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832" y="0"/>
            <a:ext cx="2986309" cy="501656"/>
          </a:xfrm>
          <a:prstGeom prst="rect">
            <a:avLst/>
          </a:prstGeom>
        </p:spPr>
        <p:txBody>
          <a:bodyPr vert="horz" lIns="92464" tIns="46232" rIns="92464" bIns="46232" rtlCol="0"/>
          <a:lstStyle>
            <a:lvl1pPr algn="r">
              <a:defRPr sz="1200"/>
            </a:lvl1pPr>
          </a:lstStyle>
          <a:p>
            <a:fld id="{BEADDE7A-5603-4DCD-AC85-581EC25E50B3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8630"/>
            <a:ext cx="2986309" cy="501655"/>
          </a:xfrm>
          <a:prstGeom prst="rect">
            <a:avLst/>
          </a:prstGeom>
        </p:spPr>
        <p:txBody>
          <a:bodyPr vert="horz" lIns="92464" tIns="46232" rIns="92464" bIns="4623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832" y="9518630"/>
            <a:ext cx="2986309" cy="501655"/>
          </a:xfrm>
          <a:prstGeom prst="rect">
            <a:avLst/>
          </a:prstGeom>
        </p:spPr>
        <p:txBody>
          <a:bodyPr vert="horz" lIns="92464" tIns="46232" rIns="92464" bIns="46232" rtlCol="0" anchor="b"/>
          <a:lstStyle>
            <a:lvl1pPr algn="r">
              <a:defRPr sz="1200"/>
            </a:lvl1pPr>
          </a:lstStyle>
          <a:p>
            <a:fld id="{DD428DC3-1C60-4AF1-A6E5-24B849F66B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582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5558" cy="501095"/>
          </a:xfrm>
          <a:prstGeom prst="rect">
            <a:avLst/>
          </a:prstGeom>
        </p:spPr>
        <p:txBody>
          <a:bodyPr vert="horz" lIns="92464" tIns="46232" rIns="92464" bIns="4623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598" y="0"/>
            <a:ext cx="2985558" cy="501095"/>
          </a:xfrm>
          <a:prstGeom prst="rect">
            <a:avLst/>
          </a:prstGeom>
        </p:spPr>
        <p:txBody>
          <a:bodyPr vert="horz" lIns="92464" tIns="46232" rIns="92464" bIns="46232" rtlCol="0"/>
          <a:lstStyle>
            <a:lvl1pPr algn="r">
              <a:defRPr sz="1200"/>
            </a:lvl1pPr>
          </a:lstStyle>
          <a:p>
            <a:fld id="{DC7F147B-53F8-4F59-817E-4522BAA7CFAC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2475"/>
            <a:ext cx="5010150" cy="37576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64" tIns="46232" rIns="92464" bIns="4623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6" y="4760398"/>
            <a:ext cx="5511800" cy="4509849"/>
          </a:xfrm>
          <a:prstGeom prst="rect">
            <a:avLst/>
          </a:prstGeom>
        </p:spPr>
        <p:txBody>
          <a:bodyPr vert="horz" lIns="92464" tIns="46232" rIns="92464" bIns="46232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519054"/>
            <a:ext cx="2985558" cy="501095"/>
          </a:xfrm>
          <a:prstGeom prst="rect">
            <a:avLst/>
          </a:prstGeom>
        </p:spPr>
        <p:txBody>
          <a:bodyPr vert="horz" lIns="92464" tIns="46232" rIns="92464" bIns="4623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598" y="9519054"/>
            <a:ext cx="2985558" cy="501095"/>
          </a:xfrm>
          <a:prstGeom prst="rect">
            <a:avLst/>
          </a:prstGeom>
        </p:spPr>
        <p:txBody>
          <a:bodyPr vert="horz" lIns="92464" tIns="46232" rIns="92464" bIns="46232" rtlCol="0" anchor="b"/>
          <a:lstStyle>
            <a:lvl1pPr algn="r">
              <a:defRPr sz="1200"/>
            </a:lvl1pPr>
          </a:lstStyle>
          <a:p>
            <a:fld id="{8019C663-E38A-444E-B69B-CBE500C687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816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C663-E38A-444E-B69B-CBE500C68708}" type="slidenum">
              <a:rPr lang="ru-RU" smtClean="0"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299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C663-E38A-444E-B69B-CBE500C68708}" type="slidenum">
              <a:rPr lang="ru-RU" smtClean="0"/>
              <a:t>61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741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C663-E38A-444E-B69B-CBE500C68708}" type="slidenum">
              <a:rPr lang="ru-RU" smtClean="0"/>
              <a:t>62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6839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C663-E38A-444E-B69B-CBE500C68708}" type="slidenum">
              <a:rPr lang="ru-RU" smtClean="0"/>
              <a:t>63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430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9C663-E38A-444E-B69B-CBE500C68708}" type="slidenum">
              <a:rPr lang="ru-RU" smtClean="0"/>
              <a:t>75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707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3E868-7A37-460B-8CCC-7CFE398D6ABB}" type="datetime1">
              <a:rPr lang="ru-RU" smtClean="0"/>
              <a:t>29.09.2021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24F0-A6C4-4351-8CC3-2F26717A2A7E}" type="datetime1">
              <a:rPr lang="ru-RU" smtClean="0"/>
              <a:t>29.09.2021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96687-4114-4D06-AA3D-3C4A6F6D5819}" type="datetime1">
              <a:rPr lang="ru-RU" smtClean="0"/>
              <a:t>29.09.2021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0D6E0-933F-4BBC-B2CE-37B8FED85F88}" type="datetime1">
              <a:rPr lang="ru-RU" smtClean="0"/>
              <a:t>29.09.2021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30442-12EF-4B45-81E4-CA8E4BA24B8A}" type="datetime1">
              <a:rPr lang="ru-RU" smtClean="0"/>
              <a:t>29.09.2021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DF830-9F8F-4CD5-B79E-7130E29E1D31}" type="datetime1">
              <a:rPr lang="ru-RU" smtClean="0"/>
              <a:t>29.09.2021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469E9-B635-4FC4-9E06-CFE3DC8BED72}" type="datetime1">
              <a:rPr lang="ru-RU" smtClean="0"/>
              <a:t>29.09.2021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D9B2A-8FF7-4A82-88D4-C6E633A97A30}" type="datetime1">
              <a:rPr lang="ru-RU" smtClean="0"/>
              <a:t>29.09.2021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5FF19-1967-4E97-9ACD-1D6ADDDF49FF}" type="datetime1">
              <a:rPr lang="ru-RU" smtClean="0"/>
              <a:t>29.09.2021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7E45B5-29A0-4616-9190-D77359B941AA}" type="datetime1">
              <a:rPr lang="ru-RU" smtClean="0"/>
              <a:t>29.09.2021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46C4E-644D-4C10-8115-E4E92AE47CAD}" type="datetime1">
              <a:rPr lang="ru-RU" smtClean="0"/>
              <a:t>29.09.2021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2D520-7B60-45D5-BFD1-1604B1A191EF}" type="datetime1">
              <a:rPr lang="ru-RU" smtClean="0"/>
              <a:t>29.09.2021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5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hyperlink" Target="#_ftnref1"/><Relationship Id="rId4" Type="http://schemas.openxmlformats.org/officeDocument/2006/relationships/hyperlink" Target="#_ftn1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0.xml"/><Relationship Id="rId5" Type="http://schemas.openxmlformats.org/officeDocument/2006/relationships/chart" Target="../charts/chart19.xml"/><Relationship Id="rId4" Type="http://schemas.openxmlformats.org/officeDocument/2006/relationships/image" Target="../media/image36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4.xml"/><Relationship Id="rId4" Type="http://schemas.openxmlformats.org/officeDocument/2006/relationships/chart" Target="../charts/chart2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8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9.xml"/><Relationship Id="rId4" Type="http://schemas.openxmlformats.org/officeDocument/2006/relationships/image" Target="../media/image36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0.xml"/><Relationship Id="rId4" Type="http://schemas.openxmlformats.org/officeDocument/2006/relationships/image" Target="../media/image39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1.xml"/><Relationship Id="rId4" Type="http://schemas.openxmlformats.org/officeDocument/2006/relationships/image" Target="../media/image4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4.xml"/><Relationship Id="rId4" Type="http://schemas.openxmlformats.org/officeDocument/2006/relationships/chart" Target="../charts/chart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6.xml"/><Relationship Id="rId4" Type="http://schemas.openxmlformats.org/officeDocument/2006/relationships/chart" Target="../charts/chart3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8.xml"/><Relationship Id="rId4" Type="http://schemas.openxmlformats.org/officeDocument/2006/relationships/chart" Target="../charts/chart3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0.xml"/><Relationship Id="rId4" Type="http://schemas.openxmlformats.org/officeDocument/2006/relationships/chart" Target="../charts/chart39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chart" Target="../charts/chart4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 dirty="0"/>
          </a:p>
        </p:txBody>
      </p:sp>
      <p:pic>
        <p:nvPicPr>
          <p:cNvPr id="3" name="Picture 3" descr="C:\Users\Пользователь\Desktop\26-02-2019_13-39-28\Безымянный-2_Монтажная область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38"/>
          <a:stretch/>
        </p:blipFill>
        <p:spPr bwMode="auto">
          <a:xfrm>
            <a:off x="0" y="-67080"/>
            <a:ext cx="9137700" cy="694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375" y="1484784"/>
            <a:ext cx="7524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882883"/>
            <a:ext cx="748883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latin typeface="Arial Black" panose="020B0A04020102020204" pitchFamily="34" charset="0"/>
              </a:rPr>
              <a:t>СВОДНЫЙ ДОКЛАД </a:t>
            </a:r>
          </a:p>
          <a:p>
            <a:pPr algn="ctr"/>
            <a:r>
              <a:rPr lang="ru-RU" sz="2200" dirty="0">
                <a:latin typeface="Arial Black" panose="020B0A04020102020204" pitchFamily="34" charset="0"/>
              </a:rPr>
              <a:t>о</a:t>
            </a:r>
            <a:r>
              <a:rPr lang="ru-RU" sz="2200" dirty="0" smtClean="0">
                <a:latin typeface="Arial Black" panose="020B0A04020102020204" pitchFamily="34" charset="0"/>
              </a:rPr>
              <a:t> результатах мониторинга эффективности деятельности органов местного самоуправления Республики Хакасия </a:t>
            </a:r>
          </a:p>
          <a:p>
            <a:pPr algn="ctr"/>
            <a:r>
              <a:rPr lang="ru-RU" sz="2200" dirty="0" smtClean="0">
                <a:latin typeface="Arial Black" panose="020B0A04020102020204" pitchFamily="34" charset="0"/>
              </a:rPr>
              <a:t>за 2020 год</a:t>
            </a:r>
            <a:endParaRPr lang="ru-RU" sz="2200" dirty="0">
              <a:latin typeface="Arial Black" panose="020B0A04020102020204" pitchFamily="34" charset="0"/>
            </a:endParaRPr>
          </a:p>
        </p:txBody>
      </p:sp>
      <p:pic>
        <p:nvPicPr>
          <p:cNvPr id="7" name="Рисунок 6" descr="логотип_Монтажная область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13050" cy="14846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5194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118" y="35031"/>
            <a:ext cx="9186118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9559"/>
            <a:ext cx="9144000" cy="94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9911" y="-82737"/>
            <a:ext cx="89624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МАЛОЕ И СРЕДНЕЕ ПРЕДПРИНИМАТЕЛЬСТВО</a:t>
            </a:r>
            <a:endParaRPr lang="ru-RU" sz="2000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8663" y="414282"/>
            <a:ext cx="7931572" cy="3388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05000"/>
              </a:lnSpc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 данным Федеральной налоговой службы в 2020 году в Республике Хакасия осуществляли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свою деятельность 4799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малых и микропредприятий, 24 средних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предприятия.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оличество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зарегистрированных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индивидуальных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предпринимателей (в том числе глав крестьянских (фермерских) хозяйств)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составило 11 121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единиц.</a:t>
            </a:r>
            <a:endParaRPr lang="ru-RU" sz="1200" dirty="0">
              <a:solidFill>
                <a:prstClr val="black"/>
              </a:solidFill>
              <a:latin typeface="Cambria"/>
              <a:ea typeface="Times New Roman"/>
              <a:cs typeface="Times New Roman"/>
            </a:endParaRPr>
          </a:p>
          <a:p>
            <a:pPr indent="450215" algn="just">
              <a:lnSpc>
                <a:spcPct val="105000"/>
              </a:lnSpc>
            </a:pP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 сравнению с 2019 годом общее количество субъектов малого и среднего предпринимательства (далее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МСП)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республики в 2020 году уменьшилось на 4,1% и составило 15 944 единицы,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 занятых – 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57,9 тыс. человек (в 2019 году – 57,6 тыс. человек).</a:t>
            </a:r>
          </a:p>
          <a:p>
            <a:pPr indent="450215" algn="just">
              <a:lnSpc>
                <a:spcPct val="105000"/>
              </a:lnSpc>
            </a:pP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последние годы в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республике наблюдалось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сокращение количества субъектов МСП практически во всех отраслях экономики, особенно в сфере обрабатывающих производств, строительстве, торговле оптовой и розничной; ремонте автотранспортных средств и мотоциклов. </a:t>
            </a:r>
          </a:p>
          <a:p>
            <a:pPr indent="450215" algn="just">
              <a:lnSpc>
                <a:spcPct val="105000"/>
              </a:lnSpc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целях поддержки и стимулирования развития малого и среднего предпринимательства в 2020 году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снижены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налоговые ставки по упрощенной системе налогообложения, в том числе для пострадавших отраслей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от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коронавирусной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инфекции,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утвержден Закон Республики Хакасия от 28.05.2020 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16-ЗРХ «О введении в действие на территории Республики Хакасия специального налогового режима «Налог на профессиональный доход» («</a:t>
            </a:r>
            <a:r>
              <a:rPr lang="ru-RU" sz="12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самозанятые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»). По состоянию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01 января 2021 года в республике зарегистрировано 2083 физических лица в качестве «</a:t>
            </a:r>
            <a:r>
              <a:rPr lang="ru-RU" sz="1200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самозанятого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».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12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indent="450215" algn="just">
              <a:lnSpc>
                <a:spcPct val="105000"/>
              </a:lnSpc>
            </a:pP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Предприниматели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республики по итогам 2020 года обеспечили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налоговые поступления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</a:t>
            </a:r>
            <a:r>
              <a:rPr lang="ru-RU" sz="1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республиканский бюджет Республики Хакасия на уровне 2019 года (1 145,6 млн рублей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).</a:t>
            </a:r>
            <a:endParaRPr lang="ru-RU" sz="12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925234447"/>
              </p:ext>
            </p:extLst>
          </p:nvPr>
        </p:nvGraphicFramePr>
        <p:xfrm>
          <a:off x="460375" y="3674084"/>
          <a:ext cx="4844136" cy="3129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4495367" y="4166800"/>
            <a:ext cx="4287990" cy="1963427"/>
            <a:chOff x="-627755" y="-268043"/>
            <a:chExt cx="4829332" cy="2082109"/>
          </a:xfrm>
        </p:grpSpPr>
        <p:grpSp>
          <p:nvGrpSpPr>
            <p:cNvPr id="10" name="Группа 9"/>
            <p:cNvGrpSpPr/>
            <p:nvPr/>
          </p:nvGrpSpPr>
          <p:grpSpPr>
            <a:xfrm>
              <a:off x="167969" y="127887"/>
              <a:ext cx="3349623" cy="1668326"/>
              <a:chOff x="-161670" y="-106031"/>
              <a:chExt cx="3350216" cy="1668356"/>
            </a:xfrm>
          </p:grpSpPr>
          <p:grpSp>
            <p:nvGrpSpPr>
              <p:cNvPr id="13" name="Группа 12"/>
              <p:cNvGrpSpPr/>
              <p:nvPr/>
            </p:nvGrpSpPr>
            <p:grpSpPr>
              <a:xfrm>
                <a:off x="74428" y="191386"/>
                <a:ext cx="2237740" cy="1103063"/>
                <a:chOff x="0" y="0"/>
                <a:chExt cx="2238117" cy="1103292"/>
              </a:xfrm>
            </p:grpSpPr>
            <p:grpSp>
              <p:nvGrpSpPr>
                <p:cNvPr id="19" name="Группа 18"/>
                <p:cNvGrpSpPr/>
                <p:nvPr/>
              </p:nvGrpSpPr>
              <p:grpSpPr>
                <a:xfrm>
                  <a:off x="1" y="21265"/>
                  <a:ext cx="2231536" cy="1082027"/>
                  <a:chOff x="-31901" y="0"/>
                  <a:chExt cx="2231880" cy="1082568"/>
                </a:xfrm>
              </p:grpSpPr>
              <p:grpSp>
                <p:nvGrpSpPr>
                  <p:cNvPr id="23" name="Группа 22"/>
                  <p:cNvGrpSpPr/>
                  <p:nvPr/>
                </p:nvGrpSpPr>
                <p:grpSpPr>
                  <a:xfrm>
                    <a:off x="1" y="0"/>
                    <a:ext cx="2199978" cy="819115"/>
                    <a:chOff x="1" y="0"/>
                    <a:chExt cx="2199978" cy="819115"/>
                  </a:xfrm>
                </p:grpSpPr>
                <p:sp>
                  <p:nvSpPr>
                    <p:cNvPr id="26" name="Прямоугольный треугольник 25"/>
                    <p:cNvSpPr/>
                    <p:nvPr/>
                  </p:nvSpPr>
                  <p:spPr>
                    <a:xfrm>
                      <a:off x="1008049" y="414670"/>
                      <a:ext cx="1191930" cy="404445"/>
                    </a:xfrm>
                    <a:prstGeom prst="rtTriangle">
                      <a:avLst/>
                    </a:pr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28" name="Прямоугольник 301"/>
                    <p:cNvSpPr/>
                    <p:nvPr/>
                  </p:nvSpPr>
                  <p:spPr>
                    <a:xfrm>
                      <a:off x="1" y="0"/>
                      <a:ext cx="1008048" cy="819115"/>
                    </a:xfrm>
                    <a:custGeom>
                      <a:avLst/>
                      <a:gdLst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244549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90846"/>
                        <a:gd name="connsiteY0" fmla="*/ 0 h 839470"/>
                        <a:gd name="connsiteX1" fmla="*/ 1190846 w 1190846"/>
                        <a:gd name="connsiteY1" fmla="*/ 478465 h 839470"/>
                        <a:gd name="connsiteX2" fmla="*/ 1111250 w 1190846"/>
                        <a:gd name="connsiteY2" fmla="*/ 839470 h 839470"/>
                        <a:gd name="connsiteX3" fmla="*/ 0 w 1190846"/>
                        <a:gd name="connsiteY3" fmla="*/ 839470 h 839470"/>
                        <a:gd name="connsiteX4" fmla="*/ 0 w 1190846"/>
                        <a:gd name="connsiteY4" fmla="*/ 0 h 839470"/>
                        <a:gd name="connsiteX0" fmla="*/ 0 w 1111250"/>
                        <a:gd name="connsiteY0" fmla="*/ 0 h 839470"/>
                        <a:gd name="connsiteX1" fmla="*/ 1061513 w 1111250"/>
                        <a:gd name="connsiteY1" fmla="*/ 446567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41467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1250" h="839470">
                          <a:moveTo>
                            <a:pt x="0" y="0"/>
                          </a:moveTo>
                          <a:lnTo>
                            <a:pt x="1111250" y="414670"/>
                          </a:lnTo>
                          <a:lnTo>
                            <a:pt x="1111250" y="839470"/>
                          </a:lnTo>
                          <a:lnTo>
                            <a:pt x="0" y="83947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24" name="Левая фигурная скобка 23"/>
                  <p:cNvSpPr/>
                  <p:nvPr/>
                </p:nvSpPr>
                <p:spPr>
                  <a:xfrm rot="16200000">
                    <a:off x="358941" y="433459"/>
                    <a:ext cx="258267" cy="1039952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5" name="Левая фигурная скобка 24"/>
                  <p:cNvSpPr/>
                  <p:nvPr/>
                </p:nvSpPr>
                <p:spPr>
                  <a:xfrm rot="16200000">
                    <a:off x="1524034" y="458494"/>
                    <a:ext cx="243204" cy="1004944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20" name="Блок-схема: узел 19"/>
                <p:cNvSpPr/>
                <p:nvPr/>
              </p:nvSpPr>
              <p:spPr>
                <a:xfrm>
                  <a:off x="0" y="0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1" name="Блок-схема: узел 20"/>
                <p:cNvSpPr/>
                <p:nvPr/>
              </p:nvSpPr>
              <p:spPr>
                <a:xfrm>
                  <a:off x="1039790" y="393404"/>
                  <a:ext cx="32977" cy="63500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22" name="Блок-схема: узел 21"/>
                <p:cNvSpPr/>
                <p:nvPr/>
              </p:nvSpPr>
              <p:spPr>
                <a:xfrm>
                  <a:off x="2179674" y="808074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4" name="Надпись 2"/>
              <p:cNvSpPr txBox="1">
                <a:spLocks noChangeArrowheads="1"/>
              </p:cNvSpPr>
              <p:nvPr/>
            </p:nvSpPr>
            <p:spPr bwMode="auto">
              <a:xfrm>
                <a:off x="1156463" y="319278"/>
                <a:ext cx="1126490" cy="265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РХ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</a:t>
                </a:r>
                <a:r>
                  <a:rPr lang="ru-RU" sz="1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6,1%</a:t>
                </a:r>
                <a:endParaRPr lang="ru-RU" sz="1200" dirty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Надпись 2"/>
              <p:cNvSpPr txBox="1">
                <a:spLocks noChangeArrowheads="1"/>
              </p:cNvSpPr>
              <p:nvPr/>
            </p:nvSpPr>
            <p:spPr bwMode="auto">
              <a:xfrm>
                <a:off x="2282951" y="761941"/>
                <a:ext cx="905595" cy="350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3,8</a:t>
                </a:r>
                <a:r>
                  <a:rPr lang="ru-RU" sz="1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%</a:t>
                </a:r>
                <a:endParaRPr lang="ru-RU" sz="1200" dirty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Надпись 2"/>
              <p:cNvSpPr txBox="1">
                <a:spLocks noChangeArrowheads="1"/>
              </p:cNvSpPr>
              <p:nvPr/>
            </p:nvSpPr>
            <p:spPr bwMode="auto">
              <a:xfrm>
                <a:off x="-161670" y="-106031"/>
                <a:ext cx="1424202" cy="392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28,9</a:t>
                </a:r>
                <a:r>
                  <a:rPr lang="ru-RU" sz="1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%</a:t>
                </a:r>
                <a:endParaRPr lang="ru-RU" sz="1200" dirty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Надпись 2"/>
              <p:cNvSpPr txBox="1">
                <a:spLocks noChangeArrowheads="1"/>
              </p:cNvSpPr>
              <p:nvPr/>
            </p:nvSpPr>
            <p:spPr bwMode="auto">
              <a:xfrm>
                <a:off x="337500" y="1265145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6</a:t>
                </a:r>
                <a:r>
                  <a:rPr lang="ru-RU" sz="1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МО</a:t>
                </a:r>
              </a:p>
            </p:txBody>
          </p:sp>
          <p:sp>
            <p:nvSpPr>
              <p:cNvPr id="18" name="Надпись 2"/>
              <p:cNvSpPr txBox="1">
                <a:spLocks noChangeArrowheads="1"/>
              </p:cNvSpPr>
              <p:nvPr/>
            </p:nvSpPr>
            <p:spPr bwMode="auto">
              <a:xfrm>
                <a:off x="1443132" y="1265144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7</a:t>
                </a:r>
                <a:r>
                  <a:rPr lang="ru-RU" sz="1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МО</a:t>
                </a:r>
              </a:p>
            </p:txBody>
          </p:sp>
        </p:grpSp>
        <p:sp>
          <p:nvSpPr>
            <p:cNvPr id="11" name="Надпись 2"/>
            <p:cNvSpPr txBox="1">
              <a:spLocks noChangeArrowheads="1"/>
            </p:cNvSpPr>
            <p:nvPr/>
          </p:nvSpPr>
          <p:spPr bwMode="auto">
            <a:xfrm>
              <a:off x="-627755" y="-268043"/>
              <a:ext cx="2195173" cy="404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ru-RU" sz="11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Мах                        </a:t>
              </a:r>
              <a:br>
                <a:rPr lang="ru-RU" sz="11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</a:br>
              <a:r>
                <a:rPr lang="ru-RU" sz="11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Усть-Абаканский район</a:t>
              </a:r>
            </a:p>
          </p:txBody>
        </p:sp>
        <p:sp>
          <p:nvSpPr>
            <p:cNvPr id="12" name="Надпись 2"/>
            <p:cNvSpPr txBox="1">
              <a:spLocks noChangeArrowheads="1"/>
            </p:cNvSpPr>
            <p:nvPr/>
          </p:nvSpPr>
          <p:spPr bwMode="auto">
            <a:xfrm>
              <a:off x="2297008" y="1265746"/>
              <a:ext cx="1904569" cy="548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/>
              <a:r>
                <a:rPr lang="ru-RU" sz="10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</a:t>
              </a:r>
              <a:r>
                <a:rPr lang="en-US" sz="10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in </a:t>
              </a:r>
              <a:endPara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  <a:p>
              <a:pPr algn="ctr"/>
              <a:r>
                <a:rPr lang="ru-RU" sz="10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Орджоникидзевский район</a:t>
              </a:r>
              <a:endParaRPr lang="ru-RU" sz="1000" b="1" dirty="0">
                <a:solidFill>
                  <a:prstClr val="black"/>
                </a:solidFill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AutoShape 2" descr="Малое и среднее предпринимательство и поддержка индивидуальной  предпринимательской инициатив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084168" y="371703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21420" y="3796166"/>
            <a:ext cx="6039422" cy="29019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работников МСП в среднесписочной численности работников, %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481479" y="414282"/>
            <a:ext cx="0" cy="332623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42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8" y="-259282"/>
            <a:ext cx="9148558" cy="879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8395" y="-94069"/>
            <a:ext cx="89624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МАЛОЕ И СРЕДНЕЕ ПРЕДПРИНИМАТЕЛЬСТВО</a:t>
            </a:r>
            <a:endParaRPr lang="ru-RU" sz="2000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728" y="783575"/>
            <a:ext cx="650905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8775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реализована подпрограмма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субъектов малого и среднего предпринимательства в Республике Хакасия»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государственной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Республики Хакасия «Экономическое развитие и повышение инвестиционной привлекательности Республики Хакасия»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Республики Хакасия от 01.11.2016 № 530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b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реализацию подпрограммы направлено более 372 млн рублей.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8775" algn="just"/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национального проекта «Малое и среднее предпринимательство и поддержка индивидуальной предпринимательской инициативы»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реализацию мероприятий в 2020 году направлено 337,9 млн рублей, в том числе федеральных средств – 334,5 млн рублей.</a:t>
            </a:r>
          </a:p>
          <a:p>
            <a:pPr indent="358775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продолжена работа по развитию Центра «Мой бизнес» –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единой площадки поддержки предпринимателей, объединяющей организации инфраструктуры поддержки МСП Республики Хакасия: Фонд развития Республики Хакасия, Некоммерческая организация «Гарантийный фонд – </a:t>
            </a:r>
            <a:r>
              <a:rPr lang="ru-RU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микрокредитная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компания Республики Хакасия», МФЦ для бизнеса, Уполномоченный по защите прав предпринимателей в Республике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Хакасия. 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8775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Центром «Мой бизнес» по итогам 2020 года оказано более 7,0 тысяч услуг,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заключено</a:t>
            </a:r>
            <a:b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уникальных экспортных контрактов, зарегистрировано 52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предпринимателя. Впервые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размещена и продана продукции местных предпринимателей на отечественных и зарубежных электронных торговых площадках, разработаны франшизы, предоставлено льготное кредитование 139 предпринимателям под процент, не превышающий 4,25%.</a:t>
            </a:r>
          </a:p>
          <a:p>
            <a:pPr indent="358775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 реестр социальных предприятий, в который по результатам заседаний Комиссии по вопросам признания субъектов малого и среднего предпринимательства социальными предприятиями включено 37 предпринимателей.</a:t>
            </a:r>
          </a:p>
          <a:p>
            <a:pPr indent="358775" algn="just"/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Реализовались мероприятия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«выращиванию» субъектов МСП, специально разработанного комплекса мер для субъектов МСП для стимулирования их развития в качестве поставщиков при осуществлении закупок товаров, работ, услуг крупными заказчиками, в том числе системообразующими предприятиями Республики Хакасия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tarsk.omskportal.ru/magnoliaPublic/dam/jcr:172728f6-979c-41a1-b967-8e8da9de016f/%D0%B7%D0%BD%D0%B0%D1%87%D0%BE%D0%B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395" y="476672"/>
            <a:ext cx="1829248" cy="147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5887" y="2060848"/>
            <a:ext cx="16536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337,9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млн рублей направлено 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853" y="3436444"/>
            <a:ext cx="14797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57,9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занятых в МСП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017643" y="620687"/>
            <a:ext cx="0" cy="52565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8570" y="4416155"/>
            <a:ext cx="1479738" cy="11464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ыдано более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237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млн рублей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микрозаймов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82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31836" y="0"/>
            <a:ext cx="917662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97" y="-255059"/>
            <a:ext cx="9164791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47684" y="-9939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 В ОСНОВНОЙ КАПИТАЛ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59" y="764704"/>
            <a:ext cx="806489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8775"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на постоянной основе ведется работа по созданию благоприятного инвестиционного климата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повышению инвестиционной привлекательности региона.</a:t>
            </a:r>
          </a:p>
        </p:txBody>
      </p:sp>
      <p:pic>
        <p:nvPicPr>
          <p:cNvPr id="4106" name="Picture 10" descr="https://media.75.ru/gosim/resources/227720/b79fafa76f254379cbaaa484ed6acf651a6924df%D0%BA%D0%B0%D1%80%D1%82%D0%B8%D0%BD%D0%BA%D0%B0%20%D0%BA%20%D0%BD%D0%BE%D0%B2%D0%BE%D1%81%D1%82%D0%B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28" y="1257147"/>
            <a:ext cx="1734090" cy="1301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1257147"/>
            <a:ext cx="669674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358775" algn="just"/>
            <a:r>
              <a:rPr lang="ru-RU" sz="13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итогам 2020 года в Национальном рейтинге состояния инвестиционного климата в субъектах России Республика Хакасия расположилась на первом месте среди регионов, входящих в Енисейскую Сибирь, и заняла четвертую позицию среди регионов Сибирского федерального округа после Кузбасса, Новосибирской и Томской областей. Рост инвестиционной активности в Хакасии отмечен по ряду направлений. Среди них – эффективность механизмов поддержки предпринимательства, информационная поддержка инвесторов, качество и доступность инвестиционной инфраструктуры, а также финансовой поддержки</a:t>
            </a:r>
            <a:r>
              <a:rPr lang="ru-RU" sz="13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3568" y="2949918"/>
            <a:ext cx="806489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268288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 год объем инвестиций в основной капитал крупных и средних организаций составил </a:t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27,4 млрд рублей, в том числе за счет собственных источников – 15,3 млрд рублей (55,9%), привлеченных – 12,1 млрд рублей (44,1%). Наибольшую долю привлеченных средств формировали бюджетные средства (48,8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%). </a:t>
            </a:r>
          </a:p>
          <a:p>
            <a:pPr indent="268288" algn="just" defTabSz="268288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большинстве муниципальных образований основным источником инвестиций являлись привлеченные средства (от 59,5% до 91,6% от общего объема инвестиций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г. Саяногорске, г. Сорске, г. Черногорске, Алтайском районе преобладающую долю в общем объеме инвестиций занимали собственные средства предприятий. В то же время в г. Саяногорске. г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Черногорске и Алтайском районе в отчетном году значительно выросла доля привлеченных средств.</a:t>
            </a:r>
          </a:p>
          <a:p>
            <a:pPr algn="just" defTabSz="268288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видовой структуре инвестиций в основной капитал существенных изменений в 2020 году не наблюдалось. Как и годом ранее, основная доля инвестиций направлена в приобретение машин, оборудования и транспортных средств (51%), строительство зданий (кроме жилых) и сооружений (46%). Значительно сократилось инвестирование в жилищное строительство (с 4,7% в 2019 году до 2,4%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2020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году).</a:t>
            </a:r>
          </a:p>
          <a:p>
            <a:pPr algn="just" defTabSz="268288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Наибольший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инвестиционных вложений отмечен в организациях сферы деятельности обеспечения электрической энергией, газом и паром; кондиционирования воздуха (24,2%), добычи полезных ископаемых (15%), транспортировки и хранения (12,4%), обрабатывающих производств (10,5%).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47936" y="2994484"/>
            <a:ext cx="0" cy="32226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47936" y="807876"/>
            <a:ext cx="0" cy="44927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78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669" y="38691"/>
            <a:ext cx="9164283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257205"/>
            <a:ext cx="9164283" cy="91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20282" y="-99392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 В ОСНОВНОЙ КАПИТАЛ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73747" y="4149080"/>
            <a:ext cx="2955601" cy="1368152"/>
          </a:xfrm>
          <a:prstGeom prst="rect">
            <a:avLst/>
          </a:prstGeom>
          <a:gradFill>
            <a:gsLst>
              <a:gs pos="58000">
                <a:schemeClr val="accent2">
                  <a:lumMod val="60000"/>
                  <a:lumOff val="4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bg1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прирост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городских округов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Саяногорск (в 2,3 раза);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Абакан (на 41,1%);</a:t>
            </a:r>
          </a:p>
          <a:p>
            <a:pPr algn="just">
              <a:spcAft>
                <a:spcPts val="600"/>
              </a:spcAft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реди муниципальных районов 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отмечено снижение объема инвестиций</a:t>
            </a:r>
            <a:endParaRPr lang="ru-RU" sz="1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4898651" y="1486412"/>
            <a:ext cx="4114596" cy="2017424"/>
            <a:chOff x="-190088" y="-24457"/>
            <a:chExt cx="4272182" cy="1842063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255769" y="161056"/>
              <a:ext cx="3465421" cy="1656550"/>
              <a:chOff x="-73853" y="-72861"/>
              <a:chExt cx="3466034" cy="1656581"/>
            </a:xfrm>
          </p:grpSpPr>
          <p:grpSp>
            <p:nvGrpSpPr>
              <p:cNvPr id="18" name="Группа 17"/>
              <p:cNvGrpSpPr/>
              <p:nvPr/>
            </p:nvGrpSpPr>
            <p:grpSpPr>
              <a:xfrm>
                <a:off x="74428" y="191386"/>
                <a:ext cx="2237740" cy="1103063"/>
                <a:chOff x="0" y="0"/>
                <a:chExt cx="2238117" cy="1103292"/>
              </a:xfrm>
            </p:grpSpPr>
            <p:grpSp>
              <p:nvGrpSpPr>
                <p:cNvPr id="24" name="Группа 23"/>
                <p:cNvGrpSpPr/>
                <p:nvPr/>
              </p:nvGrpSpPr>
              <p:grpSpPr>
                <a:xfrm>
                  <a:off x="1" y="21265"/>
                  <a:ext cx="2231536" cy="1082027"/>
                  <a:chOff x="-31901" y="0"/>
                  <a:chExt cx="2231880" cy="1082568"/>
                </a:xfrm>
              </p:grpSpPr>
              <p:grpSp>
                <p:nvGrpSpPr>
                  <p:cNvPr id="30" name="Группа 29"/>
                  <p:cNvGrpSpPr/>
                  <p:nvPr/>
                </p:nvGrpSpPr>
                <p:grpSpPr>
                  <a:xfrm>
                    <a:off x="0" y="0"/>
                    <a:ext cx="2199979" cy="819115"/>
                    <a:chOff x="0" y="0"/>
                    <a:chExt cx="2199979" cy="819115"/>
                  </a:xfrm>
                </p:grpSpPr>
                <p:sp>
                  <p:nvSpPr>
                    <p:cNvPr id="33" name="Прямоугольный треугольник 32"/>
                    <p:cNvSpPr/>
                    <p:nvPr/>
                  </p:nvSpPr>
                  <p:spPr>
                    <a:xfrm>
                      <a:off x="1105786" y="414670"/>
                      <a:ext cx="1094193" cy="404445"/>
                    </a:xfrm>
                    <a:prstGeom prst="rtTriangle">
                      <a:avLst/>
                    </a:pr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4" name="Прямоугольник 301"/>
                    <p:cNvSpPr/>
                    <p:nvPr/>
                  </p:nvSpPr>
                  <p:spPr>
                    <a:xfrm>
                      <a:off x="0" y="0"/>
                      <a:ext cx="1111250" cy="819115"/>
                    </a:xfrm>
                    <a:custGeom>
                      <a:avLst/>
                      <a:gdLst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244549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90846"/>
                        <a:gd name="connsiteY0" fmla="*/ 0 h 839470"/>
                        <a:gd name="connsiteX1" fmla="*/ 1190846 w 1190846"/>
                        <a:gd name="connsiteY1" fmla="*/ 478465 h 839470"/>
                        <a:gd name="connsiteX2" fmla="*/ 1111250 w 1190846"/>
                        <a:gd name="connsiteY2" fmla="*/ 839470 h 839470"/>
                        <a:gd name="connsiteX3" fmla="*/ 0 w 1190846"/>
                        <a:gd name="connsiteY3" fmla="*/ 839470 h 839470"/>
                        <a:gd name="connsiteX4" fmla="*/ 0 w 1190846"/>
                        <a:gd name="connsiteY4" fmla="*/ 0 h 839470"/>
                        <a:gd name="connsiteX0" fmla="*/ 0 w 1111250"/>
                        <a:gd name="connsiteY0" fmla="*/ 0 h 839470"/>
                        <a:gd name="connsiteX1" fmla="*/ 1061513 w 1111250"/>
                        <a:gd name="connsiteY1" fmla="*/ 446567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41467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1250" h="839470">
                          <a:moveTo>
                            <a:pt x="0" y="0"/>
                          </a:moveTo>
                          <a:lnTo>
                            <a:pt x="1111250" y="414670"/>
                          </a:lnTo>
                          <a:lnTo>
                            <a:pt x="1111250" y="839470"/>
                          </a:lnTo>
                          <a:lnTo>
                            <a:pt x="0" y="83947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31" name="Левая фигурная скобка 30"/>
                  <p:cNvSpPr/>
                  <p:nvPr/>
                </p:nvSpPr>
                <p:spPr>
                  <a:xfrm rot="16200000">
                    <a:off x="410513" y="381887"/>
                    <a:ext cx="258267" cy="1143096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" name="Левая фигурная скобка 31"/>
                  <p:cNvSpPr/>
                  <p:nvPr/>
                </p:nvSpPr>
                <p:spPr>
                  <a:xfrm rot="16200000">
                    <a:off x="1524034" y="458494"/>
                    <a:ext cx="243204" cy="1004944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25" name="Блок-схема: узел 24"/>
                <p:cNvSpPr/>
                <p:nvPr/>
              </p:nvSpPr>
              <p:spPr>
                <a:xfrm>
                  <a:off x="0" y="0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Блок-схема: узел 25"/>
                <p:cNvSpPr/>
                <p:nvPr/>
              </p:nvSpPr>
              <p:spPr>
                <a:xfrm>
                  <a:off x="1116418" y="393404"/>
                  <a:ext cx="58420" cy="63500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Блок-схема: узел 28"/>
                <p:cNvSpPr/>
                <p:nvPr/>
              </p:nvSpPr>
              <p:spPr>
                <a:xfrm>
                  <a:off x="2179674" y="808074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9" name="Надпись 2"/>
              <p:cNvSpPr txBox="1">
                <a:spLocks noChangeArrowheads="1"/>
              </p:cNvSpPr>
              <p:nvPr/>
            </p:nvSpPr>
            <p:spPr bwMode="auto">
              <a:xfrm>
                <a:off x="1190658" y="319279"/>
                <a:ext cx="1913622" cy="265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РХ </a:t>
                </a:r>
                <a:r>
                  <a:rPr lang="ru-RU" sz="12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</a:t>
                </a: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30,5 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тыс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. 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рублей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Надпись 2"/>
              <p:cNvSpPr txBox="1">
                <a:spLocks noChangeArrowheads="1"/>
              </p:cNvSpPr>
              <p:nvPr/>
            </p:nvSpPr>
            <p:spPr bwMode="auto">
              <a:xfrm>
                <a:off x="2142119" y="700711"/>
                <a:ext cx="1250062" cy="350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1,9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тыс. 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рублей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Надпись 2"/>
              <p:cNvSpPr txBox="1">
                <a:spLocks noChangeArrowheads="1"/>
              </p:cNvSpPr>
              <p:nvPr/>
            </p:nvSpPr>
            <p:spPr bwMode="auto">
              <a:xfrm>
                <a:off x="-73853" y="-72861"/>
                <a:ext cx="1424202" cy="392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159,5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тыс.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рублей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Надпись 2"/>
              <p:cNvSpPr txBox="1">
                <a:spLocks noChangeArrowheads="1"/>
              </p:cNvSpPr>
              <p:nvPr/>
            </p:nvSpPr>
            <p:spPr bwMode="auto">
              <a:xfrm>
                <a:off x="350874" y="1286540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3 М</a:t>
                </a:r>
                <a:r>
                  <a:rPr lang="ru-RU" sz="10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О</a:t>
                </a:r>
                <a:endParaRPr lang="ru-RU" sz="11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Надпись 2"/>
              <p:cNvSpPr txBox="1">
                <a:spLocks noChangeArrowheads="1"/>
              </p:cNvSpPr>
              <p:nvPr/>
            </p:nvSpPr>
            <p:spPr bwMode="auto">
              <a:xfrm>
                <a:off x="1392747" y="1269528"/>
                <a:ext cx="717357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10 МО</a:t>
                </a:r>
              </a:p>
            </p:txBody>
          </p:sp>
        </p:grpSp>
        <p:sp>
          <p:nvSpPr>
            <p:cNvPr id="16" name="Надпись 2"/>
            <p:cNvSpPr txBox="1">
              <a:spLocks noChangeArrowheads="1"/>
            </p:cNvSpPr>
            <p:nvPr/>
          </p:nvSpPr>
          <p:spPr bwMode="auto">
            <a:xfrm>
              <a:off x="-190088" y="-24457"/>
              <a:ext cx="1943137" cy="447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ru-RU" sz="12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Мах </a:t>
              </a:r>
              <a:r>
                <a:rPr lang="ru-RU" sz="12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г</a:t>
              </a:r>
              <a:r>
                <a:rPr lang="ru-RU" sz="12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. Саяногорск</a:t>
              </a:r>
              <a:endParaRPr lang="ru-RU" sz="1100" dirty="0"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</p:txBody>
        </p:sp>
        <p:sp>
          <p:nvSpPr>
            <p:cNvPr id="17" name="Надпись 2"/>
            <p:cNvSpPr txBox="1">
              <a:spLocks noChangeArrowheads="1"/>
            </p:cNvSpPr>
            <p:nvPr/>
          </p:nvSpPr>
          <p:spPr bwMode="auto">
            <a:xfrm>
              <a:off x="2417964" y="1132667"/>
              <a:ext cx="1664130" cy="548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2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</a:t>
              </a:r>
              <a:r>
                <a:rPr lang="en-US" sz="12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in </a:t>
              </a:r>
              <a:endParaRPr lang="ru-RU" sz="1100" dirty="0"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ru-RU" sz="1000" b="1" dirty="0" smtClean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Орджоникидзевский</a:t>
              </a:r>
              <a:r>
                <a:rPr lang="ru-RU" sz="10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 </a:t>
              </a:r>
              <a:r>
                <a:rPr lang="ru-RU" sz="10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район</a:t>
              </a:r>
              <a:endParaRPr lang="ru-RU" sz="1000" dirty="0"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02210" y="571031"/>
            <a:ext cx="7920881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8775"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бъем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инвестиций в основной капитал по крупным и средним организациям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исключением бюджетных средств) по республике составил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21 523,8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 рублей, что на 423,4 млн рублей выше, чем в 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году.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142366626"/>
              </p:ext>
            </p:extLst>
          </p:nvPr>
        </p:nvGraphicFramePr>
        <p:xfrm>
          <a:off x="47684" y="1586053"/>
          <a:ext cx="5244396" cy="4290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35" name="Прямая соединительная линия 34"/>
          <p:cNvCxnSpPr/>
          <p:nvPr/>
        </p:nvCxnSpPr>
        <p:spPr>
          <a:xfrm>
            <a:off x="395536" y="595068"/>
            <a:ext cx="0" cy="7753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39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094" y="23813"/>
            <a:ext cx="9210951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32846"/>
            <a:ext cx="9144000" cy="1282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-252536" y="-51263"/>
            <a:ext cx="94168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ДОЛЯ ПЛОЩАДИ ЗЕМЕЛЬНЫХ УЧАСТКОВ, 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ЯВЛЯЮЩИХСЯ ОБЪЕКТОМ НАЛОГООБЛОЖЕНИЯ ЗЕМЕЛЬНОГО НАЛОГА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01315" y="3933056"/>
            <a:ext cx="3438960" cy="1368152"/>
          </a:xfrm>
          <a:prstGeom prst="rect">
            <a:avLst/>
          </a:prstGeom>
          <a:gradFill>
            <a:gsLst>
              <a:gs pos="58000">
                <a:schemeClr val="accent2">
                  <a:lumMod val="60000"/>
                  <a:lumOff val="40000"/>
                </a:schemeClr>
              </a:gs>
              <a:gs pos="0">
                <a:schemeClr val="accent2">
                  <a:lumMod val="60000"/>
                  <a:lumOff val="40000"/>
                </a:schemeClr>
              </a:gs>
              <a:gs pos="100000">
                <a:schemeClr val="bg1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прирост отмечен в: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Абазе (+12,1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Алтайском районе (+3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algn="just">
              <a:spcAft>
                <a:spcPts val="600"/>
              </a:spcAft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г. Сорске,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Таштыпском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Усть-Абаканском районах доля земельных участков, подлежащих налогообложению,  осталась на уровне 2019 года</a:t>
            </a:r>
            <a:endParaRPr lang="ru-RU" sz="1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</a:pPr>
            <a:endParaRPr lang="ru-RU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4926922" y="1449278"/>
            <a:ext cx="3944861" cy="1991628"/>
            <a:chOff x="-154669" y="-905"/>
            <a:chExt cx="4095950" cy="1818511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404024" y="425298"/>
              <a:ext cx="2660236" cy="1392308"/>
              <a:chOff x="74428" y="191386"/>
              <a:chExt cx="2660706" cy="1392334"/>
            </a:xfrm>
          </p:grpSpPr>
          <p:grpSp>
            <p:nvGrpSpPr>
              <p:cNvPr id="18" name="Группа 17"/>
              <p:cNvGrpSpPr/>
              <p:nvPr/>
            </p:nvGrpSpPr>
            <p:grpSpPr>
              <a:xfrm>
                <a:off x="74428" y="191386"/>
                <a:ext cx="2237740" cy="1103065"/>
                <a:chOff x="0" y="0"/>
                <a:chExt cx="2238117" cy="1103294"/>
              </a:xfrm>
            </p:grpSpPr>
            <p:grpSp>
              <p:nvGrpSpPr>
                <p:cNvPr id="24" name="Группа 23"/>
                <p:cNvGrpSpPr/>
                <p:nvPr/>
              </p:nvGrpSpPr>
              <p:grpSpPr>
                <a:xfrm>
                  <a:off x="28729" y="21265"/>
                  <a:ext cx="2202808" cy="1082029"/>
                  <a:chOff x="-3169" y="0"/>
                  <a:chExt cx="2203148" cy="1082570"/>
                </a:xfrm>
              </p:grpSpPr>
              <p:grpSp>
                <p:nvGrpSpPr>
                  <p:cNvPr id="30" name="Группа 29"/>
                  <p:cNvGrpSpPr/>
                  <p:nvPr/>
                </p:nvGrpSpPr>
                <p:grpSpPr>
                  <a:xfrm>
                    <a:off x="0" y="0"/>
                    <a:ext cx="2199979" cy="819115"/>
                    <a:chOff x="0" y="0"/>
                    <a:chExt cx="2199979" cy="819115"/>
                  </a:xfrm>
                </p:grpSpPr>
                <p:sp>
                  <p:nvSpPr>
                    <p:cNvPr id="33" name="Прямоугольный треугольник 32"/>
                    <p:cNvSpPr/>
                    <p:nvPr/>
                  </p:nvSpPr>
                  <p:spPr>
                    <a:xfrm>
                      <a:off x="1066963" y="404091"/>
                      <a:ext cx="1133016" cy="415024"/>
                    </a:xfrm>
                    <a:prstGeom prst="rtTriangle">
                      <a:avLst/>
                    </a:pr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34" name="Прямоугольник 301"/>
                    <p:cNvSpPr/>
                    <p:nvPr/>
                  </p:nvSpPr>
                  <p:spPr>
                    <a:xfrm>
                      <a:off x="0" y="0"/>
                      <a:ext cx="1066963" cy="819115"/>
                    </a:xfrm>
                    <a:custGeom>
                      <a:avLst/>
                      <a:gdLst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244549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90846"/>
                        <a:gd name="connsiteY0" fmla="*/ 0 h 839470"/>
                        <a:gd name="connsiteX1" fmla="*/ 1190846 w 1190846"/>
                        <a:gd name="connsiteY1" fmla="*/ 478465 h 839470"/>
                        <a:gd name="connsiteX2" fmla="*/ 1111250 w 1190846"/>
                        <a:gd name="connsiteY2" fmla="*/ 839470 h 839470"/>
                        <a:gd name="connsiteX3" fmla="*/ 0 w 1190846"/>
                        <a:gd name="connsiteY3" fmla="*/ 839470 h 839470"/>
                        <a:gd name="connsiteX4" fmla="*/ 0 w 1190846"/>
                        <a:gd name="connsiteY4" fmla="*/ 0 h 839470"/>
                        <a:gd name="connsiteX0" fmla="*/ 0 w 1111250"/>
                        <a:gd name="connsiteY0" fmla="*/ 0 h 839470"/>
                        <a:gd name="connsiteX1" fmla="*/ 1061513 w 1111250"/>
                        <a:gd name="connsiteY1" fmla="*/ 446567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41467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1250" h="839470">
                          <a:moveTo>
                            <a:pt x="0" y="0"/>
                          </a:moveTo>
                          <a:lnTo>
                            <a:pt x="1111250" y="414670"/>
                          </a:lnTo>
                          <a:lnTo>
                            <a:pt x="1111250" y="839470"/>
                          </a:lnTo>
                          <a:lnTo>
                            <a:pt x="0" y="83947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31" name="Левая фигурная скобка 30"/>
                  <p:cNvSpPr/>
                  <p:nvPr/>
                </p:nvSpPr>
                <p:spPr>
                  <a:xfrm rot="16200000">
                    <a:off x="425993" y="395141"/>
                    <a:ext cx="258267" cy="1116591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2" name="Левая фигурная скобка 31"/>
                  <p:cNvSpPr/>
                  <p:nvPr/>
                </p:nvSpPr>
                <p:spPr>
                  <a:xfrm rot="16200000">
                    <a:off x="1479549" y="458496"/>
                    <a:ext cx="243204" cy="1004944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25" name="Блок-схема: узел 24"/>
                <p:cNvSpPr/>
                <p:nvPr/>
              </p:nvSpPr>
              <p:spPr>
                <a:xfrm>
                  <a:off x="0" y="0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6" name="Блок-схема: узел 25"/>
                <p:cNvSpPr/>
                <p:nvPr/>
              </p:nvSpPr>
              <p:spPr>
                <a:xfrm>
                  <a:off x="1091848" y="393404"/>
                  <a:ext cx="58420" cy="63500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Блок-схема: узел 28"/>
                <p:cNvSpPr/>
                <p:nvPr/>
              </p:nvSpPr>
              <p:spPr>
                <a:xfrm>
                  <a:off x="2179674" y="808074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9" name="Надпись 2"/>
              <p:cNvSpPr txBox="1">
                <a:spLocks noChangeArrowheads="1"/>
              </p:cNvSpPr>
              <p:nvPr/>
            </p:nvSpPr>
            <p:spPr bwMode="auto">
              <a:xfrm>
                <a:off x="998912" y="274747"/>
                <a:ext cx="1174659" cy="2549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  РХ </a:t>
                </a:r>
                <a:r>
                  <a:rPr lang="ru-RU" sz="1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37,1%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Надпись 2"/>
              <p:cNvSpPr txBox="1">
                <a:spLocks noChangeArrowheads="1"/>
              </p:cNvSpPr>
              <p:nvPr/>
            </p:nvSpPr>
            <p:spPr bwMode="auto">
              <a:xfrm>
                <a:off x="2110103" y="712262"/>
                <a:ext cx="625031" cy="350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0,4%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Надпись 2"/>
              <p:cNvSpPr txBox="1">
                <a:spLocks noChangeArrowheads="1"/>
              </p:cNvSpPr>
              <p:nvPr/>
            </p:nvSpPr>
            <p:spPr bwMode="auto">
              <a:xfrm>
                <a:off x="350874" y="1286540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6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</a:t>
                </a:r>
                <a:r>
                  <a:rPr lang="ru-RU" sz="10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О</a:t>
                </a:r>
                <a:endParaRPr lang="ru-RU" sz="11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Надпись 2"/>
              <p:cNvSpPr txBox="1">
                <a:spLocks noChangeArrowheads="1"/>
              </p:cNvSpPr>
              <p:nvPr/>
            </p:nvSpPr>
            <p:spPr bwMode="auto">
              <a:xfrm>
                <a:off x="1392747" y="1269528"/>
                <a:ext cx="717357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7 МО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6" name="Надпись 2"/>
            <p:cNvSpPr txBox="1">
              <a:spLocks noChangeArrowheads="1"/>
            </p:cNvSpPr>
            <p:nvPr/>
          </p:nvSpPr>
          <p:spPr bwMode="auto">
            <a:xfrm>
              <a:off x="-154669" y="-905"/>
              <a:ext cx="1943137" cy="447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r>
                <a:rPr lang="ru-RU" sz="12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Мах </a:t>
              </a:r>
              <a:r>
                <a:rPr lang="ru-RU" sz="12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Алтайский район         </a:t>
              </a:r>
            </a:p>
            <a:p>
              <a:r>
                <a:rPr lang="ru-RU" sz="1200" b="1" dirty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 </a:t>
              </a:r>
              <a:r>
                <a:rPr lang="ru-RU" sz="1200" b="1" dirty="0" smtClean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            92%</a:t>
              </a:r>
              <a:endParaRPr lang="ru-RU" sz="1200" dirty="0"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</p:txBody>
        </p:sp>
        <p:sp>
          <p:nvSpPr>
            <p:cNvPr id="17" name="Надпись 2"/>
            <p:cNvSpPr txBox="1">
              <a:spLocks noChangeArrowheads="1"/>
            </p:cNvSpPr>
            <p:nvPr/>
          </p:nvSpPr>
          <p:spPr bwMode="auto">
            <a:xfrm>
              <a:off x="2277151" y="1132665"/>
              <a:ext cx="1664130" cy="548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2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</a:t>
              </a:r>
              <a:r>
                <a:rPr lang="en-US" sz="12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in </a:t>
              </a:r>
              <a:endParaRPr lang="ru-RU" sz="1100" dirty="0"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000" b="1" dirty="0" err="1" smtClean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Боградский</a:t>
              </a:r>
              <a:r>
                <a:rPr lang="ru-RU" sz="10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 </a:t>
              </a:r>
              <a:r>
                <a:rPr lang="ru-RU" sz="10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район</a:t>
              </a:r>
              <a:endParaRPr lang="ru-RU" sz="1000" dirty="0"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96625" y="735967"/>
            <a:ext cx="8475158" cy="4812988"/>
            <a:chOff x="396625" y="571031"/>
            <a:chExt cx="8475158" cy="4812988"/>
          </a:xfrm>
        </p:grpSpPr>
        <p:sp>
          <p:nvSpPr>
            <p:cNvPr id="3" name="TextBox 2"/>
            <p:cNvSpPr txBox="1"/>
            <p:nvPr/>
          </p:nvSpPr>
          <p:spPr>
            <a:xfrm>
              <a:off x="631841" y="571031"/>
              <a:ext cx="823994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58775" algn="just"/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Муниципальными образованиями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Республики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Х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акасия ведется планомерная работа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развитию рынка земли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 созданию  условий  для  формирования  земельных  участков,  выявлению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неиспользуемых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 вовлечению в оборот новых земельных участков.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Ежегодно увеличивается доля земельных участков, вовлеченных в хозяйственный оборот, что способствует повышению доходной части местных бюджетов.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631840" y="1320911"/>
              <a:ext cx="437220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58775" algn="just" defTabSz="358775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 2020 году доля 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общей  площади  земельных  участков,  являющихся  объектами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налогообложения 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земельным  налогом,  в  общей  площади 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территории муниципальных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образований Республики Хакасия 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составила 37,1% </a:t>
              </a:r>
              <a:b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(в 2019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году –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36,2%).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>
              <a:off x="396625" y="692696"/>
              <a:ext cx="0" cy="4691323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585746" y="2303389"/>
              <a:ext cx="4372208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358775" algn="just" defTabSz="358775"/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Доля  площади  земельных  участков,  являющихся 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объектом налогообложения 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земельным 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налогом,  увеличилась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за  счет  регистрации  права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собственности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граждан на принадлежащие им  земельные участки в «упрощенном»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порядке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,  а  также  приобретения  земельных  участков  в  собственность  с  аукциона,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выкупе 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земельных  участков,  ранее  находившихся  в  аренде  у 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индивидуальных предпринимателей 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и  юридических  лиц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</a:p>
            <a:p>
              <a:pPr indent="358775" algn="just" defTabSz="358775"/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Положительное 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влияние  на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увеличение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собираемости земельного налога оказывает проведение работ по сверке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данных 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Управления  </a:t>
              </a:r>
              <a:r>
                <a:rPr lang="ru-RU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Росреестра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по  Республике  Хакасия  о  правообладателях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земельных 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участков  и  объектов  капитального  строительства  и  выявлению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незарегистрированных 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объектов  налогообложения,  в  том  числе  объектов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незавершенного </a:t>
              </a: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строительства с </a:t>
              </a:r>
              <a:r>
                <a:rPr lang="ru-RU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последующей их регистрацией. </a:t>
              </a:r>
              <a:endParaRPr lang="ru-RU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92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0604"/>
            <a:ext cx="9149649" cy="9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04048" y="-99392"/>
            <a:ext cx="4139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СЕЛЬСКОЕ ХОЗЯЙСТВО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684473"/>
            <a:ext cx="784887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tabLst>
                <a:tab pos="447675" algn="l"/>
              </a:tabLst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Хакасия большие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заняты пастбищами 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сенокосами. Действующие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сельхозугодья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расположились на 1,5 тыс. га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земли, из которых 50% занимают кормовые угодья. </a:t>
            </a:r>
          </a:p>
          <a:p>
            <a:pPr indent="457200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итогам 2020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объем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производства сельскохозяйственной продукции увеличился на 1,1% к уровню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и сложился в сумме 13,8 млрд рублей.</a:t>
            </a: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Валовой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зерновых и зернобобовых культур (в весе после доработки) в хозяйствах всех категорий увеличился на 14,0% по сравнению с 2019 годом, картофеля – на 4,3%,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овощей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уменьшился на 2,2%.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Наибольшая доля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зерновых и зернобобовых культур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выращена сельскохозяйственными организациями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(63,7%), картофеля и овощей 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хозяйствами населения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(92,9% и 82,2% соответственно).</a:t>
            </a: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Урожайность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зерновых и зернобобовых культур (в весе после доработки),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хозяйствах всех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категорий,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достигла 21,0 центнера с одного гектара убранной площади (в 2019 году – 19,4 центнера), картофеля 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139,1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центнера (127,3 центнера), овощей открытого грунта (включая грунт по хозяйствам населения) 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277,2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центнера (273,1 центнера).</a:t>
            </a: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конец декабря 2020 года поголовье крупного рогатого скота (далее – КРС) в хозяйствах всех категорий составило 162,4 тыс. голов, что на 4,1% ниже по сравнению с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аналогичным периодом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2019 года, из него коров 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69,2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голов (на 4,2%), овец и коз – 313,4 тыс. голов (на 0,5%), поголовье свиней 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32,6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голов (на 2,2%), птицы – 602,3 тыс. голов (больше на 0,1%).</a:t>
            </a: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произведено скота и птицы (в живом весе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35,2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тонн, что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3,8%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меньше, чем в 2019 году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преимущественно за счет снижения объемов производства овец и коз – на 9,9%, КРС – на 2,5%.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Спад производства продукции животноводства отмечен в 7 муниципальных образований, наибольший – в г. Саяногорске, г. Абазе и 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Сорске.</a:t>
            </a: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молока в хозяйствах всех категорий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140,5 тыс. тонн, снизившись на 2,9% к 2019 году, за счет сокращения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объемов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хозяйствах населения, крестьянских (фермерских) хозяйствах и у индивидуальных предпринимателей – на 5,5%, 6,5%, 12,1%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соответственно. За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отчетный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производство яиц сократилось на 2,6% в результате снижения объемов производства в хозяйствах населения – на 4,4%. Общий объем производства яиц составил 89,7 млн штук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12 из 13 муниципальных образований производство молока и яиц сократилось по сравнению с 2019 годом.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96625" y="476672"/>
            <a:ext cx="0" cy="55446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25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9" y="-243408"/>
            <a:ext cx="9153694" cy="96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994354" y="0"/>
            <a:ext cx="4139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СЕЛЬСКОЕ ХОЗЯЙСТВО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5425" y="548680"/>
            <a:ext cx="8064896" cy="30106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 января 2021 года на территории Республики Хакасия осуществляли свою деятельность в области сельского, лесного хозяйства, охоты, рыболовства и рыбоводства 257 организаций и 1031 индивидуальный предприниматель. 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прибыльных сельскохозяйственных организаций по республике в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 64,5%, что ниже,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2019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на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8,2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при этом во всех городских округах показатель остался на уровне 2019 года, за исключением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Абазы (0%), в муниципальных образованиях рост прибыльных сельскохозяйственных организаций наблюдался только в некоторых муниципальных районах (Алтайский, Орджоникидзевский, Усть-Абаканский 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Ширинский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Безубыточно в 2020 году сработали сельскохозяйственные организации в городских округах Абакан и Саяногорск, а также организации Бейского, Таштыпского и Ширинского районов. 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Аскизском, Бейском, Боградском и Таштыпском районах доля прибыльных сельскохозяйственных организаций осталась на уровне 2019 года. На территории городских округов Сорска и Черногорска сельскохозяйственные организации не зарегистрированы.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401953729"/>
              </p:ext>
            </p:extLst>
          </p:nvPr>
        </p:nvGraphicFramePr>
        <p:xfrm>
          <a:off x="3851920" y="2852936"/>
          <a:ext cx="4918498" cy="3476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899592" y="3744090"/>
            <a:ext cx="2891318" cy="1296144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прирост имели:</a:t>
            </a:r>
          </a:p>
          <a:p>
            <a:pPr indent="-285750">
              <a:buFont typeface="Wingdings" panose="05000000000000000000" pitchFamily="2" charset="2"/>
              <a:buChar char="Ø"/>
            </a:pP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Ширинский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(+ 33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Усть-Абаканский район (+ 34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Алтайский район (+ 11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городских округов прироста не зафиксировано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95536" y="548680"/>
            <a:ext cx="0" cy="23414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33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72" y="23813"/>
            <a:ext cx="9151164" cy="683418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51" y="-315416"/>
            <a:ext cx="9158329" cy="107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678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ДОРОЖНОЕ ХОЗЯЙСТВО И ТРАНСПОРТ</a:t>
            </a:r>
            <a:endParaRPr lang="ru-RU" sz="2000" dirty="0">
              <a:solidFill>
                <a:schemeClr val="bg1"/>
              </a:solidFill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051470717"/>
              </p:ext>
            </p:extLst>
          </p:nvPr>
        </p:nvGraphicFramePr>
        <p:xfrm>
          <a:off x="336606" y="3068960"/>
          <a:ext cx="8380317" cy="4051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66325" y="595311"/>
            <a:ext cx="7920880" cy="24270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протяженность автомобильных дорог общего пользования местного значения, не отвечающих нормативным требованиям, в 2020 году составила 43,5% от общей протяженности автомобильных дорог общего пользования местного значения, находящихся в собственности муниципальных образований (2019 год – 43,1%). 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Значительная доля дорог, качество которых не отвечает нормативным требованиям, сохранилась в Алтайском (73,7%), Орджоникидзевском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(64,7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%),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Боградском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(56,6%) районах и г. Абазе (52,9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%). Основной причиной неудовлетворительного состояния дорожной сети местного значения является отсутствие в местных бюджетах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в объемах, достаточных для содержания, развития и модернизации автомобильных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дорог, несмотря на участие в реализации национального проекта «Безопасные и качественные дороги».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Ухудшение состояния дорожного покрытия за отчетный год не наблюдалось ни в одном муниципальном образовании. 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доли автодорог местного значения, не отвечающих нормативным требованиям, наблюдалось во всех муниципальных образованиях, за исключением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Бейского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района, где показатель остался на уровне 2019 года. Наибольшее сокращение отмечено в г. Абакане, г. Саяногорске, г. Черногорске.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95536" y="476672"/>
            <a:ext cx="0" cy="26642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998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5618" y="36201"/>
            <a:ext cx="9209233" cy="683418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17" y="-269464"/>
            <a:ext cx="9163233" cy="1009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0" y="12169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ДОРОЖНОЕ ХОЗЯЙСТВО И ТРАНСПОРТ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06337" y="2001416"/>
            <a:ext cx="3257403" cy="1803441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 обеспечены регулярным автобусным или железнодорожным транспортным сообщением: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Абаза;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Абакан;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Саяногорск;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Черногорск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лтайский район;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Орджоникидзевский район</a:t>
            </a:r>
          </a:p>
        </p:txBody>
      </p:sp>
      <p:grpSp>
        <p:nvGrpSpPr>
          <p:cNvPr id="17" name="Группа 16"/>
          <p:cNvGrpSpPr/>
          <p:nvPr/>
        </p:nvGrpSpPr>
        <p:grpSpPr>
          <a:xfrm>
            <a:off x="5076055" y="2106708"/>
            <a:ext cx="2903851" cy="3393593"/>
            <a:chOff x="5482953" y="1976721"/>
            <a:chExt cx="3180126" cy="3783126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5482953" y="1976721"/>
              <a:ext cx="3180126" cy="3783126"/>
              <a:chOff x="5724128" y="1892908"/>
              <a:chExt cx="3467082" cy="4344404"/>
            </a:xfrm>
          </p:grpSpPr>
          <p:pic>
            <p:nvPicPr>
              <p:cNvPr id="1026" name="Picture 2" descr="C:\Users\Кубрикова Светлана\Pictures\ХАКАСИЯ\Khakassia_NN.gif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24128" y="1892908"/>
                <a:ext cx="2887318" cy="43444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4" name="Надпись 2"/>
              <p:cNvSpPr txBox="1">
                <a:spLocks noChangeArrowheads="1"/>
              </p:cNvSpPr>
              <p:nvPr/>
            </p:nvSpPr>
            <p:spPr bwMode="auto">
              <a:xfrm>
                <a:off x="7045273" y="3018095"/>
                <a:ext cx="1044116" cy="4079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000" b="1" dirty="0" smtClean="0">
                    <a:latin typeface="Palatino Linotype"/>
                    <a:ea typeface="Palatino Linotype"/>
                    <a:cs typeface="Times New Roman"/>
                  </a:rPr>
                  <a:t>г. Сорск </a:t>
                </a:r>
                <a:endParaRPr lang="ru-RU" sz="1000" b="1" dirty="0">
                  <a:effectLst/>
                  <a:latin typeface="Palatino Linotype"/>
                  <a:ea typeface="Palatino Linotype"/>
                  <a:cs typeface="Times New Roman"/>
                </a:endParaRPr>
              </a:p>
            </p:txBody>
          </p:sp>
          <p:sp>
            <p:nvSpPr>
              <p:cNvPr id="22" name="Надпись 2"/>
              <p:cNvSpPr txBox="1">
                <a:spLocks noChangeArrowheads="1"/>
              </p:cNvSpPr>
              <p:nvPr/>
            </p:nvSpPr>
            <p:spPr bwMode="auto">
              <a:xfrm>
                <a:off x="7740085" y="3185695"/>
                <a:ext cx="1451125" cy="4079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000" b="1" dirty="0" smtClean="0">
                    <a:latin typeface="Palatino Linotype"/>
                    <a:ea typeface="Palatino Linotype"/>
                    <a:cs typeface="Times New Roman"/>
                  </a:rPr>
                  <a:t>г. Черногорск </a:t>
                </a:r>
                <a:endParaRPr lang="ru-RU" sz="1000" b="1" dirty="0">
                  <a:effectLst/>
                  <a:latin typeface="Palatino Linotype"/>
                  <a:ea typeface="Palatino Linotype"/>
                  <a:cs typeface="Times New Roman"/>
                </a:endParaRPr>
              </a:p>
            </p:txBody>
          </p:sp>
          <p:sp>
            <p:nvSpPr>
              <p:cNvPr id="24" name="Надпись 2"/>
              <p:cNvSpPr txBox="1">
                <a:spLocks noChangeArrowheads="1"/>
              </p:cNvSpPr>
              <p:nvPr/>
            </p:nvSpPr>
            <p:spPr bwMode="auto">
              <a:xfrm>
                <a:off x="7947139" y="3406751"/>
                <a:ext cx="1044116" cy="4079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000" b="1" dirty="0" smtClean="0">
                    <a:latin typeface="Palatino Linotype"/>
                    <a:ea typeface="Palatino Linotype"/>
                    <a:cs typeface="Times New Roman"/>
                  </a:rPr>
                  <a:t>г. Абакан </a:t>
                </a:r>
                <a:endParaRPr lang="ru-RU" sz="1000" b="1" dirty="0">
                  <a:effectLst/>
                  <a:latin typeface="Palatino Linotype"/>
                  <a:ea typeface="Palatino Linotype"/>
                  <a:cs typeface="Times New Roman"/>
                </a:endParaRPr>
              </a:p>
            </p:txBody>
          </p:sp>
          <p:sp>
            <p:nvSpPr>
              <p:cNvPr id="25" name="Надпись 2"/>
              <p:cNvSpPr txBox="1">
                <a:spLocks noChangeArrowheads="1"/>
              </p:cNvSpPr>
              <p:nvPr/>
            </p:nvSpPr>
            <p:spPr bwMode="auto">
              <a:xfrm>
                <a:off x="7585372" y="3850136"/>
                <a:ext cx="1458930" cy="4079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000" b="1" dirty="0" smtClean="0">
                    <a:latin typeface="Palatino Linotype"/>
                    <a:ea typeface="Palatino Linotype"/>
                    <a:cs typeface="Times New Roman"/>
                  </a:rPr>
                  <a:t>г. Саяногорск </a:t>
                </a:r>
                <a:endParaRPr lang="ru-RU" sz="1000" b="1" dirty="0">
                  <a:effectLst/>
                  <a:latin typeface="Palatino Linotype"/>
                  <a:ea typeface="Palatino Linotype"/>
                  <a:cs typeface="Times New Roman"/>
                </a:endParaRPr>
              </a:p>
            </p:txBody>
          </p:sp>
          <p:sp>
            <p:nvSpPr>
              <p:cNvPr id="26" name="Надпись 2"/>
              <p:cNvSpPr txBox="1">
                <a:spLocks noChangeArrowheads="1"/>
              </p:cNvSpPr>
              <p:nvPr/>
            </p:nvSpPr>
            <p:spPr bwMode="auto">
              <a:xfrm>
                <a:off x="7407486" y="4545341"/>
                <a:ext cx="1044116" cy="40797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000" b="1" dirty="0" smtClean="0">
                    <a:latin typeface="Palatino Linotype"/>
                    <a:ea typeface="Palatino Linotype"/>
                    <a:cs typeface="Times New Roman"/>
                  </a:rPr>
                  <a:t>г. Абаза </a:t>
                </a:r>
                <a:endParaRPr lang="ru-RU" sz="1000" b="1" dirty="0">
                  <a:effectLst/>
                  <a:latin typeface="Palatino Linotype"/>
                  <a:ea typeface="Palatino Linotype"/>
                  <a:cs typeface="Times New Roman"/>
                </a:endParaRPr>
              </a:p>
            </p:txBody>
          </p:sp>
        </p:grpSp>
        <p:sp>
          <p:nvSpPr>
            <p:cNvPr id="3" name="Овал 2"/>
            <p:cNvSpPr/>
            <p:nvPr/>
          </p:nvSpPr>
          <p:spPr>
            <a:xfrm>
              <a:off x="6676583" y="3246443"/>
              <a:ext cx="81150" cy="64430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000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7342549" y="3386026"/>
              <a:ext cx="51156" cy="64430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000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7521975" y="3979645"/>
              <a:ext cx="76597" cy="83493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00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1022582" y="3993906"/>
            <a:ext cx="3024912" cy="1620564"/>
            <a:chOff x="690218" y="4424036"/>
            <a:chExt cx="4324763" cy="1616420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359158" y="4805100"/>
              <a:ext cx="3655823" cy="2804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 обеспечены до 1% </a:t>
              </a:r>
              <a:r>
                <a:rPr lang="ru-RU" sz="1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населения </a:t>
              </a:r>
              <a:br>
                <a:rPr lang="ru-RU" sz="1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sz="1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(г. Сорск; Бейский район; Ширинский район)  </a:t>
              </a:r>
              <a:endPara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359158" y="5244204"/>
              <a:ext cx="3626801" cy="35923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 обеспечены от 1% до 2% </a:t>
              </a:r>
              <a:r>
                <a:rPr lang="ru-RU" sz="1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населения (Таштыпский район; Аскизский район; </a:t>
              </a:r>
              <a:br>
                <a:rPr lang="ru-RU" sz="1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sz="1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Усть-Абаканский район) </a:t>
              </a:r>
              <a:endPara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1359158" y="5736417"/>
              <a:ext cx="3655823" cy="30403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0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 обеспечены более 2% </a:t>
              </a:r>
              <a:r>
                <a:rPr lang="ru-RU" sz="1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населения (Боградский район)</a:t>
              </a:r>
              <a:endPara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359158" y="4424036"/>
              <a:ext cx="2281266" cy="2218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10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Обеспечены полностью</a:t>
              </a:r>
              <a:endParaRPr lang="ru-RU" sz="1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7" name="Группа 6"/>
            <p:cNvGrpSpPr/>
            <p:nvPr/>
          </p:nvGrpSpPr>
          <p:grpSpPr>
            <a:xfrm>
              <a:off x="690218" y="4513871"/>
              <a:ext cx="439024" cy="1412708"/>
              <a:chOff x="5028858" y="4420536"/>
              <a:chExt cx="439024" cy="1412708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5028858" y="4420536"/>
                <a:ext cx="439024" cy="128889"/>
              </a:xfrm>
              <a:prstGeom prst="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000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5028858" y="4810388"/>
                <a:ext cx="439024" cy="12888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000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5028858" y="5243588"/>
                <a:ext cx="439024" cy="128889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000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5028858" y="5704355"/>
                <a:ext cx="439024" cy="128889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000"/>
              </a:p>
            </p:txBody>
          </p:sp>
        </p:grpSp>
      </p:grpSp>
      <p:grpSp>
        <p:nvGrpSpPr>
          <p:cNvPr id="5" name="Группа 4"/>
          <p:cNvGrpSpPr/>
          <p:nvPr/>
        </p:nvGrpSpPr>
        <p:grpSpPr>
          <a:xfrm>
            <a:off x="355717" y="735886"/>
            <a:ext cx="8112938" cy="1216521"/>
            <a:chOff x="423519" y="549853"/>
            <a:chExt cx="8112938" cy="1216521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611560" y="549853"/>
              <a:ext cx="7924897" cy="121652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indent="457200" algn="just"/>
              <a:r>
                <a:rPr lang="ru-RU" sz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Органы местного самоуправления всех муниципальных районов </a:t>
              </a:r>
              <a:r>
                <a:rPr lang="ru-RU" sz="1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</a:t>
              </a:r>
              <a:r>
                <a:rPr lang="ru-RU" sz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городских округов уделяют должное внимание транспортному обеспечению населения республики. За 2020 год  ни в одном муниципальном образовании не зафиксировано увеличение доли населения, не имеющего регулярного автобусного и (или) железнодорожного сообщения с центром городского округа или муниципального района.</a:t>
              </a:r>
            </a:p>
            <a:p>
              <a:pPr indent="457200" algn="just"/>
              <a:r>
                <a:rPr lang="ru-RU" sz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Положительная динамика отмечена в Аскизском (на 0,25 </a:t>
              </a:r>
              <a:r>
                <a:rPr lang="ru-RU" sz="12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п.п</a:t>
              </a:r>
              <a:r>
                <a:rPr lang="ru-RU" sz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.), Боградском (на 0,01 </a:t>
              </a:r>
              <a:r>
                <a:rPr lang="ru-RU" sz="12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п.п</a:t>
              </a:r>
              <a:r>
                <a:rPr lang="ru-RU" sz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.) и Усть-Абаканском </a:t>
              </a:r>
              <a:br>
                <a:rPr lang="ru-RU" sz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sz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(на 0,02 </a:t>
              </a:r>
              <a:r>
                <a:rPr lang="ru-RU" sz="1200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п.п</a:t>
              </a:r>
              <a:r>
                <a:rPr lang="ru-RU" sz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.) районах. По остальным муниципальным образованиям значение показателя осталось на уровне </a:t>
              </a:r>
              <a:br>
                <a:rPr lang="ru-RU" sz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sz="12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2019 года. </a:t>
              </a:r>
            </a:p>
            <a:p>
              <a:pPr indent="457200" algn="just"/>
              <a:endPara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>
              <a:off x="423519" y="549853"/>
              <a:ext cx="0" cy="1006939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Овал 32"/>
          <p:cNvSpPr/>
          <p:nvPr/>
        </p:nvSpPr>
        <p:spPr>
          <a:xfrm>
            <a:off x="6925431" y="3477210"/>
            <a:ext cx="38886" cy="5203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/>
          </a:p>
        </p:txBody>
      </p:sp>
      <p:sp>
        <p:nvSpPr>
          <p:cNvPr id="34" name="Овал 33"/>
          <p:cNvSpPr/>
          <p:nvPr/>
        </p:nvSpPr>
        <p:spPr>
          <a:xfrm>
            <a:off x="6468306" y="4386676"/>
            <a:ext cx="38886" cy="5203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/>
          </a:p>
        </p:txBody>
      </p: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773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961" y="0"/>
            <a:ext cx="922309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100" y="-356802"/>
            <a:ext cx="9160100" cy="1053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31135" y="-81344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СРЕДНЕМЕСЯЧНАЯ ЗАРАБОТНАЯ ПЛАТА РАБОТНИКОВ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86232" y="4603155"/>
            <a:ext cx="3078256" cy="1562150"/>
          </a:xfrm>
          <a:prstGeom prst="rect">
            <a:avLst/>
          </a:prstGeom>
          <a:gradFill>
            <a:gsLst>
              <a:gs pos="0">
                <a:schemeClr val="accent2">
                  <a:tint val="50000"/>
                  <a:satMod val="300000"/>
                </a:schemeClr>
              </a:gs>
              <a:gs pos="34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прирост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городских округов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9388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Абаза (+ 12,9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%);</a:t>
            </a:r>
          </a:p>
          <a:p>
            <a:pPr indent="179388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Саяногорск (+ 9,35%)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муниципальных районов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9388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Ширинский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(+ 14,1 %);</a:t>
            </a:r>
          </a:p>
          <a:p>
            <a:pPr indent="179388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Алтайский район (+ 11 %);</a:t>
            </a:r>
          </a:p>
          <a:p>
            <a:pPr indent="179388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Усть-Абаканский район (+ 10,9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5478721" y="2279781"/>
            <a:ext cx="3619348" cy="2068139"/>
            <a:chOff x="-192997" y="-86689"/>
            <a:chExt cx="4496514" cy="1889190"/>
          </a:xfrm>
        </p:grpSpPr>
        <p:grpSp>
          <p:nvGrpSpPr>
            <p:cNvPr id="15" name="Группа 14"/>
            <p:cNvGrpSpPr/>
            <p:nvPr/>
          </p:nvGrpSpPr>
          <p:grpSpPr>
            <a:xfrm>
              <a:off x="321586" y="213961"/>
              <a:ext cx="3957036" cy="1534940"/>
              <a:chOff x="-8025" y="-19955"/>
              <a:chExt cx="3957737" cy="1534968"/>
            </a:xfrm>
          </p:grpSpPr>
          <p:grpSp>
            <p:nvGrpSpPr>
              <p:cNvPr id="18" name="Группа 17"/>
              <p:cNvGrpSpPr/>
              <p:nvPr/>
            </p:nvGrpSpPr>
            <p:grpSpPr>
              <a:xfrm>
                <a:off x="74428" y="191386"/>
                <a:ext cx="2236923" cy="1103063"/>
                <a:chOff x="0" y="0"/>
                <a:chExt cx="2237300" cy="1103292"/>
              </a:xfrm>
            </p:grpSpPr>
            <p:grpSp>
              <p:nvGrpSpPr>
                <p:cNvPr id="24" name="Группа 23"/>
                <p:cNvGrpSpPr/>
                <p:nvPr/>
              </p:nvGrpSpPr>
              <p:grpSpPr>
                <a:xfrm>
                  <a:off x="1" y="21265"/>
                  <a:ext cx="2231536" cy="1082027"/>
                  <a:chOff x="-31901" y="0"/>
                  <a:chExt cx="2231880" cy="1082568"/>
                </a:xfrm>
              </p:grpSpPr>
              <p:grpSp>
                <p:nvGrpSpPr>
                  <p:cNvPr id="30" name="Группа 29"/>
                  <p:cNvGrpSpPr/>
                  <p:nvPr/>
                </p:nvGrpSpPr>
                <p:grpSpPr>
                  <a:xfrm>
                    <a:off x="0" y="0"/>
                    <a:ext cx="2199979" cy="819115"/>
                    <a:chOff x="0" y="0"/>
                    <a:chExt cx="2199979" cy="819115"/>
                  </a:xfrm>
                </p:grpSpPr>
                <p:sp>
                  <p:nvSpPr>
                    <p:cNvPr id="33" name="Прямоугольный треугольник 32"/>
                    <p:cNvSpPr/>
                    <p:nvPr/>
                  </p:nvSpPr>
                  <p:spPr>
                    <a:xfrm>
                      <a:off x="1105786" y="414670"/>
                      <a:ext cx="1094193" cy="404445"/>
                    </a:xfrm>
                    <a:prstGeom prst="rtTriangle">
                      <a:avLst/>
                    </a:pr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4" name="Прямоугольник 301"/>
                    <p:cNvSpPr/>
                    <p:nvPr/>
                  </p:nvSpPr>
                  <p:spPr>
                    <a:xfrm>
                      <a:off x="0" y="0"/>
                      <a:ext cx="1111250" cy="819115"/>
                    </a:xfrm>
                    <a:custGeom>
                      <a:avLst/>
                      <a:gdLst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244549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90846"/>
                        <a:gd name="connsiteY0" fmla="*/ 0 h 839470"/>
                        <a:gd name="connsiteX1" fmla="*/ 1190846 w 1190846"/>
                        <a:gd name="connsiteY1" fmla="*/ 478465 h 839470"/>
                        <a:gd name="connsiteX2" fmla="*/ 1111250 w 1190846"/>
                        <a:gd name="connsiteY2" fmla="*/ 839470 h 839470"/>
                        <a:gd name="connsiteX3" fmla="*/ 0 w 1190846"/>
                        <a:gd name="connsiteY3" fmla="*/ 839470 h 839470"/>
                        <a:gd name="connsiteX4" fmla="*/ 0 w 1190846"/>
                        <a:gd name="connsiteY4" fmla="*/ 0 h 839470"/>
                        <a:gd name="connsiteX0" fmla="*/ 0 w 1111250"/>
                        <a:gd name="connsiteY0" fmla="*/ 0 h 839470"/>
                        <a:gd name="connsiteX1" fmla="*/ 1061513 w 1111250"/>
                        <a:gd name="connsiteY1" fmla="*/ 446567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41467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1250" h="839470">
                          <a:moveTo>
                            <a:pt x="0" y="0"/>
                          </a:moveTo>
                          <a:lnTo>
                            <a:pt x="1111250" y="414670"/>
                          </a:lnTo>
                          <a:lnTo>
                            <a:pt x="1111250" y="839470"/>
                          </a:lnTo>
                          <a:lnTo>
                            <a:pt x="0" y="83947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31" name="Левая фигурная скобка 30"/>
                  <p:cNvSpPr/>
                  <p:nvPr/>
                </p:nvSpPr>
                <p:spPr>
                  <a:xfrm rot="16200000">
                    <a:off x="410513" y="381887"/>
                    <a:ext cx="258267" cy="1143096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2" name="Левая фигурная скобка 31"/>
                  <p:cNvSpPr/>
                  <p:nvPr/>
                </p:nvSpPr>
                <p:spPr>
                  <a:xfrm rot="16200000">
                    <a:off x="1524034" y="458494"/>
                    <a:ext cx="243204" cy="1004944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</p:grpSp>
            <p:sp>
              <p:nvSpPr>
                <p:cNvPr id="25" name="Блок-схема: узел 24"/>
                <p:cNvSpPr/>
                <p:nvPr/>
              </p:nvSpPr>
              <p:spPr>
                <a:xfrm>
                  <a:off x="0" y="0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6" name="Блок-схема: узел 25"/>
                <p:cNvSpPr/>
                <p:nvPr/>
              </p:nvSpPr>
              <p:spPr>
                <a:xfrm>
                  <a:off x="1116418" y="393404"/>
                  <a:ext cx="58420" cy="63500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9" name="Блок-схема: узел 28"/>
                <p:cNvSpPr/>
                <p:nvPr/>
              </p:nvSpPr>
              <p:spPr>
                <a:xfrm>
                  <a:off x="2178856" y="777896"/>
                  <a:ext cx="58444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19" name="Надпись 2"/>
              <p:cNvSpPr txBox="1">
                <a:spLocks noChangeArrowheads="1"/>
              </p:cNvSpPr>
              <p:nvPr/>
            </p:nvSpPr>
            <p:spPr bwMode="auto">
              <a:xfrm>
                <a:off x="1259429" y="401664"/>
                <a:ext cx="2098760" cy="265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1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РХ </a:t>
                </a:r>
                <a:r>
                  <a:rPr lang="ru-RU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</a:t>
                </a:r>
                <a:r>
                  <a:rPr lang="ru-RU" sz="11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40,7 тыс. рублей</a:t>
                </a:r>
                <a:endParaRPr lang="ru-RU" sz="11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Надпись 2"/>
              <p:cNvSpPr txBox="1">
                <a:spLocks noChangeArrowheads="1"/>
              </p:cNvSpPr>
              <p:nvPr/>
            </p:nvSpPr>
            <p:spPr bwMode="auto">
              <a:xfrm>
                <a:off x="2278350" y="793714"/>
                <a:ext cx="1671362" cy="350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29,9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тыс. рублей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Надпись 2"/>
              <p:cNvSpPr txBox="1">
                <a:spLocks noChangeArrowheads="1"/>
              </p:cNvSpPr>
              <p:nvPr/>
            </p:nvSpPr>
            <p:spPr bwMode="auto">
              <a:xfrm>
                <a:off x="-8025" y="-19955"/>
                <a:ext cx="1715540" cy="3240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53,4</a:t>
                </a:r>
                <a:r>
                  <a:rPr lang="ru-RU" sz="1200" dirty="0" smtClean="0">
                    <a:effectLst/>
                    <a:latin typeface="Palatino Linotype"/>
                    <a:ea typeface="Palatino Linotype"/>
                    <a:cs typeface="Times New Roman"/>
                  </a:rPr>
                  <a:t> </a:t>
                </a: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тыс. рублей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Надпись 2"/>
              <p:cNvSpPr txBox="1">
                <a:spLocks noChangeArrowheads="1"/>
              </p:cNvSpPr>
              <p:nvPr/>
            </p:nvSpPr>
            <p:spPr bwMode="auto">
              <a:xfrm>
                <a:off x="406257" y="1217833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000" dirty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5</a:t>
                </a:r>
                <a:r>
                  <a:rPr lang="ru-RU" sz="10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0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МО</a:t>
                </a:r>
              </a:p>
            </p:txBody>
          </p:sp>
          <p:sp>
            <p:nvSpPr>
              <p:cNvPr id="23" name="Надпись 2"/>
              <p:cNvSpPr txBox="1">
                <a:spLocks noChangeArrowheads="1"/>
              </p:cNvSpPr>
              <p:nvPr/>
            </p:nvSpPr>
            <p:spPr bwMode="auto">
              <a:xfrm>
                <a:off x="1392793" y="1217833"/>
                <a:ext cx="754312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000" dirty="0" smtClean="0">
                    <a:latin typeface="Palatino Linotype"/>
                    <a:ea typeface="Palatino Linotype"/>
                    <a:cs typeface="Times New Roman"/>
                  </a:rPr>
                  <a:t>8</a:t>
                </a:r>
                <a:r>
                  <a:rPr lang="ru-RU" sz="1000" dirty="0" smtClean="0">
                    <a:effectLst/>
                    <a:latin typeface="Palatino Linotype"/>
                    <a:ea typeface="Palatino Linotype"/>
                    <a:cs typeface="Times New Roman"/>
                  </a:rPr>
                  <a:t> </a:t>
                </a:r>
                <a:r>
                  <a:rPr lang="ru-RU" sz="1000" dirty="0">
                    <a:effectLst/>
                    <a:latin typeface="Palatino Linotype"/>
                    <a:ea typeface="Palatino Linotype"/>
                    <a:cs typeface="Times New Roman"/>
                  </a:rPr>
                  <a:t>МО</a:t>
                </a:r>
              </a:p>
            </p:txBody>
          </p:sp>
        </p:grpSp>
        <p:sp>
          <p:nvSpPr>
            <p:cNvPr id="16" name="Надпись 2"/>
            <p:cNvSpPr txBox="1">
              <a:spLocks noChangeArrowheads="1"/>
            </p:cNvSpPr>
            <p:nvPr/>
          </p:nvSpPr>
          <p:spPr bwMode="auto">
            <a:xfrm>
              <a:off x="-192997" y="-86689"/>
              <a:ext cx="1545268" cy="3764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ru-RU" sz="11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Мах                                г. Саяногорск</a:t>
              </a:r>
              <a:endParaRPr lang="ru-RU" sz="1100" b="1" dirty="0" smtClean="0"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</p:txBody>
        </p:sp>
        <p:sp>
          <p:nvSpPr>
            <p:cNvPr id="17" name="Надпись 2"/>
            <p:cNvSpPr txBox="1">
              <a:spLocks noChangeArrowheads="1"/>
            </p:cNvSpPr>
            <p:nvPr/>
          </p:nvSpPr>
          <p:spPr bwMode="auto">
            <a:xfrm>
              <a:off x="2463436" y="1254180"/>
              <a:ext cx="1840081" cy="548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0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</a:t>
              </a:r>
              <a:r>
                <a:rPr lang="en-US" sz="10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in </a:t>
              </a:r>
              <a:endParaRPr lang="ru-RU" sz="1000" dirty="0"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ru-RU" sz="1000" b="1" dirty="0" smtClean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Орджоникидзевский район</a:t>
              </a:r>
              <a:endParaRPr lang="ru-RU" sz="1000" dirty="0"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</p:txBody>
        </p:sp>
      </p:grpSp>
      <p:sp>
        <p:nvSpPr>
          <p:cNvPr id="35" name="Прямоугольник 34"/>
          <p:cNvSpPr/>
          <p:nvPr/>
        </p:nvSpPr>
        <p:spPr>
          <a:xfrm>
            <a:off x="544676" y="363312"/>
            <a:ext cx="8116918" cy="2363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Среднемесячная номинальная начисленная заработная плата работников крупных и средних предприятий и некоммерческих организаций в республике составила 40688,8 рубля и по сравнению с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годом увеличилась на 8,8%. 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 оплаты труда зафиксирован во всех муниципальных образованиях региона. Лидирующую позицию по уровню заработной платы среди городских округов по-прежнему сохранил г. Саяногорск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(53395,6 рублей), среди муниципальных районов – Алтайский район (49470,5 рубля).  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Самый низкий уровень заработной платы по республике в Орджоникидзевском районе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(29877,7 рубля).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Выше, чем в среднем по республике заработная плата сложилась в г. Абакане, г. Саяногорске,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Черногорске, Алтайском 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районах. </a:t>
            </a:r>
          </a:p>
          <a:p>
            <a:pPr indent="457200" algn="just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88450" y="488134"/>
            <a:ext cx="0" cy="19977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406671980"/>
              </p:ext>
            </p:extLst>
          </p:nvPr>
        </p:nvGraphicFramePr>
        <p:xfrm>
          <a:off x="467544" y="2608909"/>
          <a:ext cx="5106522" cy="37199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595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6"/>
            <a:ext cx="9152965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4558565" y="0"/>
            <a:ext cx="45854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26244"/>
              </p:ext>
            </p:extLst>
          </p:nvPr>
        </p:nvGraphicFramePr>
        <p:xfrm>
          <a:off x="395536" y="548680"/>
          <a:ext cx="8501426" cy="566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65894"/>
                <a:gridCol w="635532"/>
              </a:tblGrid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ОБЩИЕ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СВЕДЕНИЯ О РЕСПУБЛИКЕ ХАКАСИЯ 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42201"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СОЦИАЛЬНО-ЭКОНОМИЧЕСКОЕ РАЗВИТИЕ РЕСПУБЛИКИ ХАКАСИЯ В 2020 ГОДУ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39838"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МОНИТОРИНГА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ЭФФЕКТИВНО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 ДЕЯТЕЛЬНОСТИ ОРГАНОВ МЕСТНОГО САМОУПРАВЛЕНИЯ ГОРОДСКИХ ОКРУГОВ И МУНЦИИПАЛЬНЫХ РАЙОНОВ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14686">
                <a:tc>
                  <a:txBody>
                    <a:bodyPr/>
                    <a:lstStyle/>
                    <a:p>
                      <a:pPr algn="just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ЭКОНОМИЧЕСКОЕ РАЗВИТИЕ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40315">
                <a:tc>
                  <a:txBody>
                    <a:bodyPr/>
                    <a:lstStyle/>
                    <a:p>
                      <a:pPr algn="just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ДОШКОЛЬНОЕ ОБРАЗОВАНИЕ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411">
                <a:tc>
                  <a:txBody>
                    <a:bodyPr/>
                    <a:lstStyle/>
                    <a:p>
                      <a:pPr algn="just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ОБЩЕЕ И ДОПОЛНИТЕЛЬНОЕ ОБРАЗОВАНИЕ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411">
                <a:tc>
                  <a:txBody>
                    <a:bodyPr/>
                    <a:lstStyle/>
                    <a:p>
                      <a:pPr algn="just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IV.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КУЛЬТУРА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411">
                <a:tc>
                  <a:txBody>
                    <a:bodyPr/>
                    <a:lstStyle/>
                    <a:p>
                      <a:pPr algn="just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V.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 КУЛЬТУРА И СПОРТ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411">
                <a:tc>
                  <a:txBody>
                    <a:bodyPr/>
                    <a:lstStyle/>
                    <a:p>
                      <a:pPr algn="just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ЖИЛИЩНОЕ СТРОИТЕЛЬСТВО И ОБЕСПЕЧЕНИЕ ГРАЖДАН ЖИЛЬЕМ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411">
                <a:tc>
                  <a:txBody>
                    <a:bodyPr/>
                    <a:lstStyle/>
                    <a:p>
                      <a:pPr algn="just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VII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ЖИЛЩНО-КОММУНАЛЬНОЕ ХОЗЯЙСТВО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0397">
                <a:tc>
                  <a:txBody>
                    <a:bodyPr/>
                    <a:lstStyle/>
                    <a:p>
                      <a:pPr algn="just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VIII.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ОРГАНИЗАЦИЯ МУНИЦИПАЛЬНОГО УПРАВЛЕНИЯ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026">
                <a:tc>
                  <a:txBody>
                    <a:bodyPr/>
                    <a:lstStyle/>
                    <a:p>
                      <a:pPr algn="just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IX.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ЭНЕРГОСБЕРЕЖЕНИЕ И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ПОВЫШЕНИЕ ЭНЕРГЕТИЧЕСКОЙ ЭФФЕКТИВНОСТИ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2288">
                <a:tc>
                  <a:txBody>
                    <a:bodyPr/>
                    <a:lstStyle/>
                    <a:p>
                      <a:pPr algn="just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X.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НЕЗАВИСИМОЙ ОЦЕНКИ КАЧЕСТВА УСЛОВИЙ ОКАЗАНИЯ УСЛУГ ОРГАНИЗАЦИЯМИ В СФЕРАХ КУЛЬТУРЫ, ОХРАНЫ ЗДОРОВЬЯ, ОБРАЗОВАНИЯ И СОЦИАЛЬНОГО ОБСЛУЖИВАНИЯ 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92709"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РЕЙТИНГ МУНИЦИПАЛЬНЫХ ОБРАЗОВАНИЙ РЕСПУБЛИКИ ХАКАСИЯ ПО ДОСТИГНУТОМУ УРОВНЮ И ДИНАМИКЕ ЭФФЕКТИВНОСТИ ДЕЯТЕЛЬНОСТИ ОРГАНОВ МЕСТНОГО САМОУПРАВЛЕНИЯ ПО ИТОГАМ 2020 ГОДА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2288"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РЕЙТИНГ МУНИЦИПАЛЬНЫХ ОБРАЗОВАНИЙ РЕСПУБЛИКИ ХАКАСИЯ ПО КОМПЛЕКСНОЙ ОЦЕНКЕ ЭФФЕКТИВНОСТИ ДЕЯТЕЛЬНОСТИ ОРГАНОВ МЕСТНОГО САМОУПРАВЛЕНИЯ ПО ИТОГАМ 2020 ГОДА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3825">
                <a:tc>
                  <a:txBody>
                    <a:bodyPr/>
                    <a:lstStyle/>
                    <a:p>
                      <a:pPr algn="just"/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330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679" y="51522"/>
            <a:ext cx="9217568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46666"/>
            <a:ext cx="9133888" cy="95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46" y="260648"/>
            <a:ext cx="89624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631535" y="1268760"/>
            <a:ext cx="7920881" cy="2664296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7675" algn="just"/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023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СРЕДНЕМЕСЯЧНАЯ ЗАРАБОТНАЯ ПЛАТА РАБОТНИКОВ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429925"/>
            <a:ext cx="7924897" cy="59514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Среднемесячная номинальная начисленная заработная плата работников муниципальных дошкольных образовательных учреждений по-прежнему остается на низком уровне.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Минимальное значение данного показателя сложилось в Орджоникидзевском районе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(19 694,9 рубля), максимальное – в г. Абакане (27 653,4 рубля).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тем рост заработной платы данной категории работников наблюдался во всех муниципальных образованиях, за исключением Орджоникидзевского района (снижение на 3,94%) ввиду сокращения численности детей и норматива на определение объемов финансирования на заработную плату.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Увеличению заработной платы работников муниципальных дошкольных учреждений способствовало выполнение необходимых соотношений по заработной плате для отдельных категорий работников бюджетной сферы (педагогические работники).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разрезе муниципальных образований наблюдался разрыв между максимальными и минимальными значениями среднемесячной номинальной начисленной заработной платы работников муниципальных общеобразовательных учреждений. Наибольший уровень показателя зафиксирован в г. Абакане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(38 792 рубля), а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аименьший –  в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(29 468,6 рубля) 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 показателя в 2020 году отмечен во всех муниципальных образованиях. Наибольшее увеличение среди городских округов зафиксировано в г. Абакане (на 14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среди муниципальных районов –  в Алтайском районе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13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Лидерами по уровню заработной платы учителей муниципальных общеобразовательных организаций среди городских округов стал г. Абакан (41 374,4 рубля), среди муниципальных районов – Орджоникидзевский  район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(39 358,1 рублей).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Минимальное значение показателя среди всех муниципальных образований отмечено в Таштыпском районе (36 749,1 рубля).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прирост заработной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платы учителей муниципальных общеобразовательных организаций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муниципальных районов отмечен в Алтайском районе (15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среди муниципальных городских округов – в г. Абаза (20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влияние на изменение заработной платы учителей и работников муниципальных детских дошкольных учреждений оказали такие факторы, как укомплектованность кадрами, уровень квалификации работников, уровень образования, стаж работы, территориальное размещение объектов образования (сельская или городская местность), а также объемы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подушевого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финансирования образовательных учреждений.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H="1">
            <a:off x="561646" y="688966"/>
            <a:ext cx="525" cy="528894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79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4288"/>
            <a:ext cx="9180512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5" y="-255411"/>
            <a:ext cx="9144000" cy="102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СРЕДНЕМЕСЯЧНАЯ ЗАРАБОТНАЯ ПЛАТА РАБОТНИКОВ</a:t>
            </a:r>
            <a:endParaRPr lang="ru-RU" sz="2000" dirty="0">
              <a:solidFill>
                <a:schemeClr val="bg1"/>
              </a:solidFill>
            </a:endParaRPr>
          </a:p>
          <a:p>
            <a:pPr algn="r"/>
            <a:endParaRPr lang="ru-RU" sz="2000" dirty="0">
              <a:solidFill>
                <a:schemeClr val="bg1"/>
              </a:solidFill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699539948"/>
              </p:ext>
            </p:extLst>
          </p:nvPr>
        </p:nvGraphicFramePr>
        <p:xfrm>
          <a:off x="340919" y="548680"/>
          <a:ext cx="8462161" cy="3474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102585507"/>
              </p:ext>
            </p:extLst>
          </p:nvPr>
        </p:nvGraphicFramePr>
        <p:xfrm>
          <a:off x="332493" y="3212976"/>
          <a:ext cx="8496944" cy="3538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233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12" y="29815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46666"/>
            <a:ext cx="9133888" cy="95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46" y="260648"/>
            <a:ext cx="89624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631535" y="1268760"/>
            <a:ext cx="7920881" cy="2664296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7675" algn="just"/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976" y="29815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СРЕДНЕМЕСЯЧНАЯ ЗАРАБОТНАЯ ПЛАТА РАБОТНИКОВ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2219" y="586385"/>
            <a:ext cx="7924897" cy="436722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в 6 из 13 муниципальных образований республики отмечено снижение заработной платы работников муниципальных учреждений культуры и искусства. К таким муниципальным образованиям относятся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Аскизский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 2,3%),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Бейский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 3,2%) 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Таштыпский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 8,55%) районы, а также городские округа Абакан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3,2%), Сорск (на 2,2%) и Черногорск (на 6,5%).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уровень заработной платы среди городских округов отмечен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г. Абакане (34 576,8 рубля), среди муниципальных районов – в Алтайском районе (32 952,7 рубля).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Наименьший уровень показателя среди муниципальных образований республики зафиксирован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Орджоникидзевском районе  (26 141,2 рубля).</a:t>
            </a:r>
          </a:p>
          <a:p>
            <a:pPr indent="457200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рирост заработной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платы работников муниципальных учреждений культуры 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искусства наблюдался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Боградском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(на 7,4%), что является наибольшим среди всех муниципальных районов.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городских округов наибольший прирост показателя зафиксирован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г. Саяногорске (на 1,6%).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заработной платы работников муниципальных учреждений физической культуры и спорта отмечено во всех муниципальных образованиях, за исключением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Боградского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Таштыпского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районов.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Лидером по уровню заработной платы среди муниципальных районов стал Боградский район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(36 316,1 рубля), среди городских округов – г. Абакан (35 200 рублей). 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муниципальных районов наибольший прирост показателя отмечен в Ширинском районе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(28,97%), среди городских округов – г. Черногорск (13,7%).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учреждения физической культуры и спорта в Алтайском, Бейском и Орджоникидзевском районах отсутствуют. 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39552" y="722313"/>
            <a:ext cx="0" cy="415787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37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45540"/>
            <a:ext cx="9139626" cy="111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13556" y="14288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СРЕДНЕМЕСЯЧНАЯ ЗАРАБОТНАЯ ПЛАТА РАБОТНИКОВ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36977" y="526311"/>
            <a:ext cx="8465674" cy="49582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прирост среднемесячной номинальной начисленной заработной 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платы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</a:t>
            </a:r>
            <a:r>
              <a:rPr lang="ru-RU" sz="1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</a:t>
            </a:r>
            <a:endParaRPr lang="ru-RU" sz="1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73346794"/>
              </p:ext>
            </p:extLst>
          </p:nvPr>
        </p:nvGraphicFramePr>
        <p:xfrm>
          <a:off x="1173171" y="1134670"/>
          <a:ext cx="7080448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91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12" y="-47233"/>
            <a:ext cx="9144000" cy="6905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71" y="-473492"/>
            <a:ext cx="917408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46" y="260648"/>
            <a:ext cx="89624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631535" y="1268760"/>
            <a:ext cx="7920881" cy="2664296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47675" algn="just"/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166" y="-91943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МЕРОПРИЯТИЯ 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ЭКОНОМИЧЕСКОГО РАЗВИТИЯ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75552" y="912257"/>
            <a:ext cx="7776864" cy="49152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358775" algn="just">
              <a:spcAft>
                <a:spcPts val="600"/>
              </a:spcAft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мероприятия в сфере экономического развития: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развитие малого и среднего предпринимательства:</a:t>
            </a:r>
          </a:p>
          <a:p>
            <a:pPr indent="3587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усилить контроль за реализацией мероприятий по популяризации предпринимательства и проводить адресную работу по вовлечению в предпринимательскую деятельность незанятого населения и молодежи;</a:t>
            </a:r>
          </a:p>
          <a:p>
            <a:pPr indent="358775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роводить анализ финансовых, экономических, социальных и иных показателей развития МСП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муниципальных образованиях;</a:t>
            </a:r>
          </a:p>
          <a:p>
            <a:pPr indent="358775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пособствовать постановке на налоговый учет незарегистрированных субъектов предпринимательства;</a:t>
            </a:r>
          </a:p>
          <a:p>
            <a:pPr indent="3587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работу с субъектами предпринимательства по их  участию в реализации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региональных проектов в рамках национального проекта «Малое и среднее предпринимательство и поддержка индивидуальной предпринимательской инициативы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87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оказывать содействие в улучшении условий ведения предпринимательской деятельности для индивидуальных предпринимателей,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применяющих патентную систему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налогообложения,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устранению административных барьеров при предоставлении муниципальных услуг субъектам бизнеса;</a:t>
            </a:r>
          </a:p>
          <a:p>
            <a:pPr indent="358775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усилить работу по легализации «теневого» бизнеса;</a:t>
            </a:r>
          </a:p>
          <a:p>
            <a:pPr indent="358775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условия для формирования интеграционных связей между крупным,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средним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малым бизнесом, когда крупный бизнес обеспечивает свою производственную деятельность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внутрирегиональными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ресурсами;</a:t>
            </a:r>
          </a:p>
          <a:p>
            <a:pPr indent="358775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условия для увеличения количества субъектов малых форм хозяйствования в сельской местности;</a:t>
            </a:r>
          </a:p>
          <a:p>
            <a:pPr indent="3587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повышению занятости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 сельского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населения;</a:t>
            </a:r>
          </a:p>
          <a:p>
            <a:pPr indent="358775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 систему поддержки фермеров, сельской кооперации на муниципальном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уровне;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1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повышать инвестиционную привлекательность муниципального образования:</a:t>
            </a:r>
          </a:p>
          <a:p>
            <a:pPr lvl="0" indent="358775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информировать инвесторов, реализующих инвестиционные проекты на территории муниципальных образований, о государственной поддержке инвестиционной деятельности, осуществляемой на территории Республики Хакасия;</a:t>
            </a:r>
          </a:p>
          <a:p>
            <a:pPr lvl="0" indent="358775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работу по формированию инвестиционных площадок на территории муниципальных образований Республики Хакасия, предусматривая зоны для размещения будущих предприятий, магазинов и общественно-деловой застройки в Генеральном плане муниципального образования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31535" y="720190"/>
            <a:ext cx="0" cy="52993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40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2697"/>
            <a:ext cx="9163975" cy="6910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" y="-459432"/>
            <a:ext cx="9133888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46" y="260648"/>
            <a:ext cx="89624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631535" y="1268760"/>
            <a:ext cx="7920881" cy="2664296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7675" algn="just"/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011" y="-47233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МЕРОПРИЯТИЯ 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ЭКОНОМИЧЕСКОГО РАЗВИТИЯ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654973"/>
            <a:ext cx="76528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Ø"/>
            </a:pPr>
            <a:endParaRPr lang="ru-RU" sz="12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361950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инвестиционный имидж муниципального образования посредством участия в инвестиционных выставках, форумах, конференциях, презентациях для привлечения инвесторов;</a:t>
            </a:r>
          </a:p>
          <a:p>
            <a:pPr lvl="0" indent="361950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работу с потенциальными инвесторами путем внесения проектов на Совет развития Республики Хакасия с целью их реализации;</a:t>
            </a:r>
          </a:p>
          <a:p>
            <a:pPr lvl="0" indent="361950"/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внедрение механизма </a:t>
            </a:r>
            <a:r>
              <a:rPr lang="ru-RU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-частного партнерства;</a:t>
            </a:r>
          </a:p>
          <a:p>
            <a:pPr lvl="0" indent="361950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проработать вопрос взаимодействия через НО «Фонд развития Республики Хакасия» с федеральными институтами развития в части привлечения ресурсов при реализации инвестиционных проектов;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1950" algn="just">
              <a:buFont typeface="Wingdings" panose="05000000000000000000" pitchFamily="2" charset="2"/>
              <a:buChar char="Ø"/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повышать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муниципального управления:</a:t>
            </a:r>
          </a:p>
          <a:p>
            <a:pPr indent="361950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работу по выделению земельных участков льготным категориям граждан;</a:t>
            </a:r>
          </a:p>
          <a:p>
            <a:pPr indent="361950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вводить в оборот неучтенные земельные участки, в том числе в рамках проведения муниципального земельного контроля;</a:t>
            </a:r>
          </a:p>
          <a:p>
            <a:pPr indent="361950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разъяснения гражданам процедуры оформления прав на земельные участки, в том числе посредством регистрации прав в упрощенном порядке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361950" algn="just">
              <a:buFont typeface="Wingdings" panose="05000000000000000000" pitchFamily="2" charset="2"/>
              <a:buChar char="Ø"/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повышению доходов населения и уровня заработной платы:</a:t>
            </a:r>
          </a:p>
          <a:p>
            <a:pPr indent="361950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сохранение достигнутых соотношений между уровнем  оплаты труда отдельных категорий работников бюджетной сферы муниципального образования и уровнем среднемесячного дохода от трудовой деятельности в республике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indent="36195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вести работу по обеспечению выплаты заработной плат не ниже величины минимального размера оплаты труда;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61950" algn="just">
              <a:buFont typeface="Wingdings" panose="05000000000000000000" pitchFamily="2" charset="2"/>
              <a:buChar char="Ø"/>
            </a:pP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территориального развития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принять меры по сокращению диспропорции социально-экономического развития муниципальных образований и повышению взаимодействия и развития кооперационных связей между муниципальными образованиями с целью совместного использования их конкурентных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преимуществ.  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8775"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8775"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358775"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358775"/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827584" y="980728"/>
            <a:ext cx="0" cy="412409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34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26</a:t>
            </a:fld>
            <a:endParaRPr lang="ru-RU" dirty="0"/>
          </a:p>
        </p:txBody>
      </p:sp>
      <p:pic>
        <p:nvPicPr>
          <p:cNvPr id="3" name="Picture 3" descr="C:\Users\Пользователь\Desktop\26-02-2019_13-39-28\Безымянный-2_Монтажная область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38"/>
          <a:stretch/>
        </p:blipFill>
        <p:spPr bwMode="auto">
          <a:xfrm>
            <a:off x="0" y="-83991"/>
            <a:ext cx="9137700" cy="694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375" y="1484784"/>
            <a:ext cx="7524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171560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ДОШКОЛЬНОЕ ОБРАЗОВАНИЕ 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логотип_Монтажная область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13050" cy="14846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242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4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5695"/>
            <a:ext cx="9144000" cy="77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990758678"/>
              </p:ext>
            </p:extLst>
          </p:nvPr>
        </p:nvGraphicFramePr>
        <p:xfrm>
          <a:off x="323528" y="3093449"/>
          <a:ext cx="8352928" cy="3431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40413" y="440361"/>
            <a:ext cx="7920880" cy="25565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система дошкольного образования республики включала 269 образовательных организаций, охватывающих 33,5 тыс. детей. Из общего числа детей дошкольного возраста образовательную услугу получали  73,7% детей, что практически соответствует уровню 2019 года (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73,8%). Сохранение значения показателя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обусловлено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реализацией  мероприятий  по  модернизации  региональной  системы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образования. 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разрезе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образований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охват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 в возрасте 1–6 лет, получающих дошкольную образовательную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услугу, сохранился в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Черногорске (91,8%), г. Саяногорске (86,5%), г. Абакане (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82%), г. Абазе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(81,7%),  Алтайском  районе  (78,7%),  г.  Сорске  (76,8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%), наименьший – в Бейском районе (58,1%).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13 муниципальных образований в 7 наблюдался прирост показателя по сравнению с 2019 годом, из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них значительный –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Боградском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и г.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Абакане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15,5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на 1,8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соответственно).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 показателя зафиксировано в городских округах Абаза и Саяногорск, а также в Орджоникидзевском, Таштыпском и Усть-Абаканском районах.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ейском районе доля детей в возрасте 1–6 лет, получающих дошкольную образовательную услугу, осталась на уровне 2019 года.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656075" y="-171400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tabLst>
                <a:tab pos="6813550" algn="l"/>
              </a:tabLst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77888" y="440361"/>
            <a:ext cx="0" cy="26530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19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" y="-243408"/>
            <a:ext cx="9144000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629390261"/>
              </p:ext>
            </p:extLst>
          </p:nvPr>
        </p:nvGraphicFramePr>
        <p:xfrm>
          <a:off x="1043608" y="3501008"/>
          <a:ext cx="7431341" cy="3112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1656075" y="-171400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476672"/>
            <a:ext cx="7776864" cy="3240360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 возрасте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1–6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лет, стоящих на учете для определения в муниципальные дошкольные образовательные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учреждения, в республике ежегодно сокращается. На конец 2020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в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очереди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приема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детский сад состояли 4,99 тыс. детей, или 4,2% от общего количества детей 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лет (в 2019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3,3 тыс. детей, или 4,9%). Очередь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 приема  детей  в  детские  сады  в  возрасте  от  3  до  7  лет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отсутствует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с 2016 года. 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 целях  реализации  права  на  получение  дошкольного  образования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в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  до  трёх  лет  в  Республике  Хакасия  в  2020  году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построено пять детских садов: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Аскизском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Усть-Абаканском,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Бейском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Ширинском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районах.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Введено  в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эксплуатацию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четыре  детских  сада  (г.  Абакан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 сад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Феденька»  на  300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мест, 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Аскизский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район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 сад  «Колокольчик»  на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 мест, Алтайский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 сады  «Теремок»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«Радуга»  на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 мест каждый).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позволило обеспечить местами 540 детей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 от 2 месяцев до  7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Ввод в эксплуатацию новых детских садов позволил  существенно  сократить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очередность  в  г.  Абакане,  Алтайском  и 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Аскизском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районах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Здания муниципальных дошкольных образовательных организаций, находящиеся в аварийном состоянии или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требующие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ремонта, на территории республики отсутствуют, кроме Боградского района, где в 2020 году аварийным признан д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/c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«Малышок» в с. Бородино. </a:t>
            </a: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611560" y="548680"/>
            <a:ext cx="0" cy="30243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52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5" y="2273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5" y="-402141"/>
            <a:ext cx="9144000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043608" y="908720"/>
            <a:ext cx="7560840" cy="3816424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indent="268288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мероприятия в сфере дошкольного образования: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родолжить работу по развитию муниципальной сети образовательных организаций (строительство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етских дошкольных учреждений), в том числе за счет участия в национальном проекте «Демография»;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родолжить работу по реализации ФГОС дошкольного образования в образовательных организациях, реализующих программы дошкольного образования;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беспечить своевременное наполнение информационного ресурса по учету детей дошкольного возраста в системе «Электронный детский сад»;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беспечить к 2022 году 100% доступность дошкольного образования для детей в возрасте от 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месяцев до 7 лет (государственная программа Республики Хакасия «Развитие образования в Республике Хакасия», утвержденная постановлением Правительства Республики Хакасия от 21.10.2015 № 556);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редусматривать в местном бюджете муниципальных образований средства на своевременное проведение текущего и капитального ремонта организаций, осуществляющих дошкольное образование;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редусматривать мероприятия по оказанию содействия в организации и развитии частных дошкольных организаций на территории муниципального образования.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55168" y="-30302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МЕРОПРИЯТИЯ</a:t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ДОШКОЛЬНОГО ОБРАЗОВАНИЯ  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911678" y="795256"/>
            <a:ext cx="0" cy="27642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76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8094"/>
            <a:ext cx="9144000" cy="953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2951312" y="9346"/>
            <a:ext cx="61926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СВЕДЕНИЯ О РЕСПУБЛИКЕ ХАКАСИЯ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4" descr="Карта РХ_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58" r="-2058"/>
          <a:stretch>
            <a:fillRect/>
          </a:stretch>
        </p:blipFill>
        <p:spPr bwMode="auto">
          <a:xfrm>
            <a:off x="5467350" y="548680"/>
            <a:ext cx="3676650" cy="5066665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2" name="Поле 2"/>
          <p:cNvSpPr txBox="1">
            <a:spLocks noChangeArrowheads="1"/>
          </p:cNvSpPr>
          <p:nvPr/>
        </p:nvSpPr>
        <p:spPr bwMode="auto">
          <a:xfrm>
            <a:off x="5508104" y="1087502"/>
            <a:ext cx="1524000" cy="504825"/>
          </a:xfrm>
          <a:prstGeom prst="rect">
            <a:avLst/>
          </a:prstGeom>
          <a:noFill/>
          <a:ln w="635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800" b="1" i="0" u="none" strike="noStrike" cap="none" normalizeH="0" baseline="0" dirty="0" smtClean="0" bmk="_Toc51656761">
                <a:ln>
                  <a:noFill/>
                </a:ln>
                <a:solidFill>
                  <a:srgbClr val="943634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altLang="ru-RU" sz="800" b="1" i="0" u="none" strike="noStrike" cap="none" normalizeH="0" baseline="0" dirty="0" smtClean="0" bmk="">
                <a:ln>
                  <a:noFill/>
                </a:ln>
                <a:solidFill>
                  <a:srgbClr val="943634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ДМИНИСТРАТИВНО-ТЕРРИТОРИАЛЬНОЕ УСТРОЙСТВО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67544" y="362272"/>
            <a:ext cx="5270145" cy="6165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3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Республика Хакасия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субъект Российской Федерации, входит в состав </a:t>
            </a:r>
            <a:b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Сибирского федерального округа.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Дата образования 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 октября 1930 года (образована Хакасская автономная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область, которая в 1991 году преобразована в Республику Хакасия).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Площадь территории</a:t>
            </a:r>
            <a:r>
              <a:rPr kumimoji="0" lang="ru-RU" altLang="ru-RU" sz="1300" b="1" i="0" u="sng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[</a:t>
            </a:r>
            <a:r>
              <a:rPr kumimoji="0" lang="ru-RU" altLang="ru-RU" sz="1300" b="1" i="0" u="sng" strike="noStrike" cap="none" normalizeH="0" baseline="30000" dirty="0" smtClean="0" bmk="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1]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61,6 тыс. кв. км.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Граничит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Красноярским краем, Кемеровской областью, Республикой Тыва и Республикой Алтай.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Численность населения республики на 1 января 2021 года 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b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532,0 тыс. человек.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Плотность населения 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8,7 человека на 1 кв. км.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Республиканский центр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город Абакан, получил статус города</a:t>
            </a:r>
            <a:b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30 апреля 1931 года. </a:t>
            </a:r>
            <a:b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Численность постоянного населения г. Абакана на 1 января 2021 года 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mbria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187,2 тыс. человек.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14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Территория Хакасии разделена на 8 муниципальных районов и </a:t>
            </a:r>
            <a:b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городских округов </a:t>
            </a:r>
            <a:b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alt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altLang="ru-RU" sz="1300" b="1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67544" y="6147576"/>
            <a:ext cx="3017838" cy="635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467544" y="6256827"/>
            <a:ext cx="8400056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sng" strike="noStrike" cap="none" normalizeH="0" baseline="3000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[</a:t>
            </a:r>
            <a:r>
              <a:rPr kumimoji="0" lang="ru-RU" altLang="ru-RU" sz="1100" b="0" i="0" u="sng" strike="noStrike" cap="none" normalizeH="0" baseline="30000" dirty="0" smtClean="0" bmk="">
                <a:ln>
                  <a:noFill/>
                </a:ln>
                <a:solidFill>
                  <a:srgbClr val="80008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1]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данным Управления Федеральной службы государственной регистрации, кадастра и картографии по Республике Хакасия на 1 января 2021 года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225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30</a:t>
            </a:fld>
            <a:endParaRPr lang="ru-RU" dirty="0"/>
          </a:p>
        </p:txBody>
      </p:sp>
      <p:pic>
        <p:nvPicPr>
          <p:cNvPr id="3" name="Picture 3" descr="C:\Users\Пользователь\Desktop\26-02-2019_13-39-28\Безымянный-2_Монтажная область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38"/>
          <a:stretch/>
        </p:blipFill>
        <p:spPr bwMode="auto">
          <a:xfrm>
            <a:off x="0" y="-83991"/>
            <a:ext cx="9137700" cy="694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375" y="1484784"/>
            <a:ext cx="7524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969414"/>
            <a:ext cx="77048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ОБЩЕЕ И ДОПОЛНИТЕЛЬНОЕ ОБРАЗОВАНИЕ 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логотип_Монтажная область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13050" cy="14846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3637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76" y="-6513"/>
            <a:ext cx="9184576" cy="686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6926"/>
            <a:ext cx="9155904" cy="1027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476800" y="866899"/>
            <a:ext cx="6121894" cy="4054387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indent="457200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2020 году в республике функционировали 179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общеобразовательных организаций, из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них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  осуществляли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образовательную  деятельность  по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адаптированным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 общеобразовательным  программам,  48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имели отдельные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классы  для  обучающихся  с  ограниченными  возможностями,  5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статусе лицея, 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гимназии, 4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школы с углубленным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изучением отдельных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предметов, 9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имели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классы очно-заочного и заочного обучения.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Завершено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г.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Абакане на 1000 мест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д. Чапаево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Усть-Абаканского района,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Целинное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Ширинского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на 250 мест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каждая, учительского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с. В. База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Таштыпского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на 20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мест.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 численность  обучающихся  в  общеобразовательных  организациях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2020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 составила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72,6 тыс. человек (в 2019 году – 71,1 тыс. человек), из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них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31,5 тыс.  человек обучались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программам начального общего образования,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33,1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 человек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программам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основного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образования, 5,5 тыс. человек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программам среднего общего образования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 2,5 тыс. человек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адаптированным  образовательным  программам. </a:t>
            </a: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проведенной государственной итоговой аттестации все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выпускники муниципальных общеобразовательных учреждений получили аттестат о среднем (полном)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образовании (в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2019 году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6 муниципальных образованиях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ученики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получили аттестат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67480" y="-99392"/>
            <a:ext cx="8388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257872" y="685673"/>
            <a:ext cx="0" cy="441684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41665" y="1052736"/>
            <a:ext cx="1584176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179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организаций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5" y="3861048"/>
            <a:ext cx="1630305" cy="4924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выпускники аттестованы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5" y="2463206"/>
            <a:ext cx="1627946" cy="5539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72,6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тыс. обучающихся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6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3828"/>
            <a:ext cx="9152965" cy="961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37547" y="539411"/>
            <a:ext cx="7920880" cy="6300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indent="457200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 увеличивается доля общеобразовательных организаций, соответствующих современным требованиям обучения. В 2020 году эта доля составила 95,2%  от  общего количества  общеобразовательных учреждений (в 2019 году – 94,3%).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-8874"/>
            <a:ext cx="8388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Надпись 2"/>
          <p:cNvSpPr txBox="1">
            <a:spLocks noChangeArrowheads="1"/>
          </p:cNvSpPr>
          <p:nvPr/>
        </p:nvSpPr>
        <p:spPr bwMode="auto">
          <a:xfrm>
            <a:off x="5868144" y="3587579"/>
            <a:ext cx="360039" cy="275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000" dirty="0" smtClean="0">
                <a:solidFill>
                  <a:schemeClr val="bg1"/>
                </a:solidFill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rPr>
              <a:t>0</a:t>
            </a: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rPr>
              <a:t> </a:t>
            </a:r>
            <a:endParaRPr lang="ru-RU" sz="12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Palatino Linotype"/>
              <a:cs typeface="Times New Roman" panose="02020603050405020304" pitchFamily="18" charset="0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689117254"/>
              </p:ext>
            </p:extLst>
          </p:nvPr>
        </p:nvGraphicFramePr>
        <p:xfrm>
          <a:off x="1033591" y="1260072"/>
          <a:ext cx="7128792" cy="24088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37547" y="3686275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7675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счет активного участия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образований  в  мероприятиях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программ в шести  муниципалитетах выросла доля школ, отвечающих современным требованиям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обучения. Наибольшее увеличение данного показателя за 2020 год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отмечено в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Бейском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 4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.), однако район по-прежнему имеет минимальное значение. Полностью соответствуют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современным требованиям общеобразовательные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г. Абакана, 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Абазы, г. Саяногорска, г. Сорска,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Боградского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Ширинского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районов.</a:t>
            </a:r>
          </a:p>
          <a:p>
            <a:pPr indent="447675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тем в 2020 году потребность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 капитальном  ремонте  зданий  общеобразовательных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появилась  в  Алтайском  (МБОУ  «Новороссийская  СШ»), 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Бейском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Новоенисейская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ООШ»), 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Ширинском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(МБОУ 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Ширинская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СШ № 18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Орджоникидзевском  (МБОУ «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Устино-Копьёвская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СОШ», 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Новомарьясовская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СОШ»)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Усть-Абаканском районах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indent="447675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 остро сложилась ситуация 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Орджоникидзевском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районе, где 30% школ находятся в аварийном состоянии. Оперативно принятые меры муниципальных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республиканских органов власти позволили провести ремонт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кровли,  системы  отопления, замены электропроводки, ветхих деревянных окон на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пластиковые.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68116" y="543181"/>
            <a:ext cx="0" cy="63007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39552" y="3587579"/>
            <a:ext cx="0" cy="250571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94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16" y="-319424"/>
            <a:ext cx="9148616" cy="1037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1142097496"/>
              </p:ext>
            </p:extLst>
          </p:nvPr>
        </p:nvGraphicFramePr>
        <p:xfrm>
          <a:off x="971600" y="3140968"/>
          <a:ext cx="7200800" cy="3097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757274" y="650925"/>
            <a:ext cx="4618668" cy="2304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актуальной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остается  проблема 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детей во вторую смену.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Итоги 2020 года по показателю оцениваются с учетом исполнения требований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Главного государственного санитарного врача Российской Федерации от 30.06.2020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16 в целях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предотвращения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распространения новой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коронавирусной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инфекции. В результате доля детей  обучающихся во вторую смену составила 13,1% против 5,5% в 2019 году.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доли обучающихся, занимающихся во вторую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смену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зафиксировано в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девяти муниципальных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образованиях, в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четырех  муниципальных  образованиях  рассматриваемый  показатель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изменился.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1023972"/>
            <a:ext cx="2808312" cy="1455915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Наибольшее увеличение показателя: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городских округов: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Саяногорск (+ 23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Черногорск (+ 17,2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муниципальных районов: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Аскизский район (+ 14,6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Таштыпский район (+ 13.6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89431" y="-962"/>
            <a:ext cx="8388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611560" y="650925"/>
            <a:ext cx="0" cy="227401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587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3219"/>
            <a:ext cx="9152966" cy="1027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699881436"/>
              </p:ext>
            </p:extLst>
          </p:nvPr>
        </p:nvGraphicFramePr>
        <p:xfrm>
          <a:off x="611559" y="2996952"/>
          <a:ext cx="4948886" cy="3082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11559" y="548680"/>
            <a:ext cx="8136905" cy="2376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муниципального образования на общее образование в расчёте на 1 обучающегося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среднем по Республике Хакасия по итогам 2020 года составили 12,8 тыс. рублей и по сравнению с 2019 годом увеличились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1,8 тыс. рублей (16,4%), в том числе по городским округам – 8,9 тыс. рублей (на 0,7 тыс. рублей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муниципальным районам – 15,2 тыс. рублей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2,6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рублей). 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сравнению с 2019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годом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муниципальных образованиях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наблюдался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 показателя, за исключением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Сорска и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Аскизского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района, где отмечено снижение на 31,4% и 10,1%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соответственно,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вследствие сокращения численности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величины  расходов  на  1  обучающегося,  выделяемых  из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местных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бюджетов. </a:t>
            </a:r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Выше, чем в среднем по республике затраты на содержание обучающихся сложились в 6 муниципальных образованиях, из которых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– муниципальные районы. Наибольшие затраты на содержание учащихся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приходились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районы, имеющие сельские малокомплектные школы с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низким количеством учащихся.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967170" y="4910808"/>
            <a:ext cx="2983481" cy="1080121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прирост имели:</a:t>
            </a:r>
          </a:p>
          <a:p>
            <a:pPr indent="179388" algn="just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муниципальных районов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Таштыпский район (+12, 5 тыс. рублей);</a:t>
            </a:r>
          </a:p>
          <a:p>
            <a:pPr indent="179388" algn="just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городских округов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Саяногорск (+2,2 тыс. рублей)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92534" y="0"/>
            <a:ext cx="8460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ОБЩЕЕ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endParaRPr lang="ru-RU" sz="2000" dirty="0">
              <a:solidFill>
                <a:schemeClr val="bg1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5477910" y="2589038"/>
            <a:ext cx="3666092" cy="2162041"/>
            <a:chOff x="5132856" y="2767545"/>
            <a:chExt cx="4020110" cy="2162041"/>
          </a:xfrm>
        </p:grpSpPr>
        <p:grpSp>
          <p:nvGrpSpPr>
            <p:cNvPr id="12" name="Группа 11"/>
            <p:cNvGrpSpPr/>
            <p:nvPr/>
          </p:nvGrpSpPr>
          <p:grpSpPr>
            <a:xfrm>
              <a:off x="5132856" y="2767545"/>
              <a:ext cx="4020110" cy="2162041"/>
              <a:chOff x="-75386" y="-11786"/>
              <a:chExt cx="3979681" cy="1760687"/>
            </a:xfrm>
          </p:grpSpPr>
          <p:grpSp>
            <p:nvGrpSpPr>
              <p:cNvPr id="13" name="Группа 12"/>
              <p:cNvGrpSpPr/>
              <p:nvPr/>
            </p:nvGrpSpPr>
            <p:grpSpPr>
              <a:xfrm>
                <a:off x="570266" y="346149"/>
                <a:ext cx="3334029" cy="1402752"/>
                <a:chOff x="240699" y="112235"/>
                <a:chExt cx="3334618" cy="1402778"/>
              </a:xfrm>
            </p:grpSpPr>
            <p:grpSp>
              <p:nvGrpSpPr>
                <p:cNvPr id="16" name="Группа 15"/>
                <p:cNvGrpSpPr/>
                <p:nvPr/>
              </p:nvGrpSpPr>
              <p:grpSpPr>
                <a:xfrm>
                  <a:off x="240699" y="240419"/>
                  <a:ext cx="2055407" cy="1081803"/>
                  <a:chOff x="166299" y="49043"/>
                  <a:chExt cx="2055753" cy="1082027"/>
                </a:xfrm>
              </p:grpSpPr>
              <p:grpSp>
                <p:nvGrpSpPr>
                  <p:cNvPr id="22" name="Группа 21"/>
                  <p:cNvGrpSpPr/>
                  <p:nvPr/>
                </p:nvGrpSpPr>
                <p:grpSpPr>
                  <a:xfrm>
                    <a:off x="166299" y="49043"/>
                    <a:ext cx="2042596" cy="1082027"/>
                    <a:chOff x="134423" y="27792"/>
                    <a:chExt cx="2042911" cy="1082568"/>
                  </a:xfrm>
                </p:grpSpPr>
                <p:grpSp>
                  <p:nvGrpSpPr>
                    <p:cNvPr id="26" name="Группа 25"/>
                    <p:cNvGrpSpPr/>
                    <p:nvPr/>
                  </p:nvGrpSpPr>
                  <p:grpSpPr>
                    <a:xfrm>
                      <a:off x="166323" y="27792"/>
                      <a:ext cx="2011011" cy="819115"/>
                      <a:chOff x="166323" y="27792"/>
                      <a:chExt cx="2011011" cy="819115"/>
                    </a:xfrm>
                  </p:grpSpPr>
                  <p:sp>
                    <p:nvSpPr>
                      <p:cNvPr id="31" name="Прямоугольный треугольник 30"/>
                      <p:cNvSpPr/>
                      <p:nvPr/>
                    </p:nvSpPr>
                    <p:spPr>
                      <a:xfrm>
                        <a:off x="1083141" y="437351"/>
                        <a:ext cx="1094193" cy="404445"/>
                      </a:xfrm>
                      <a:prstGeom prst="rtTriangle">
                        <a:avLst/>
                      </a:prstGeom>
                      <a:solidFill>
                        <a:srgbClr val="00B050"/>
                      </a:solidFill>
                      <a:ln>
                        <a:solidFill>
                          <a:schemeClr val="accent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ru-RU"/>
                      </a:p>
                    </p:txBody>
                  </p:sp>
                  <p:sp>
                    <p:nvSpPr>
                      <p:cNvPr id="32" name="Прямоугольник 301"/>
                      <p:cNvSpPr/>
                      <p:nvPr/>
                    </p:nvSpPr>
                    <p:spPr>
                      <a:xfrm>
                        <a:off x="166323" y="27792"/>
                        <a:ext cx="916818" cy="819115"/>
                      </a:xfrm>
                      <a:custGeom>
                        <a:avLst/>
                        <a:gdLst>
                          <a:gd name="connsiteX0" fmla="*/ 0 w 1111250"/>
                          <a:gd name="connsiteY0" fmla="*/ 0 h 839470"/>
                          <a:gd name="connsiteX1" fmla="*/ 1111250 w 1111250"/>
                          <a:gd name="connsiteY1" fmla="*/ 0 h 839470"/>
                          <a:gd name="connsiteX2" fmla="*/ 1111250 w 1111250"/>
                          <a:gd name="connsiteY2" fmla="*/ 839470 h 839470"/>
                          <a:gd name="connsiteX3" fmla="*/ 0 w 1111250"/>
                          <a:gd name="connsiteY3" fmla="*/ 839470 h 839470"/>
                          <a:gd name="connsiteX4" fmla="*/ 0 w 1111250"/>
                          <a:gd name="connsiteY4" fmla="*/ 0 h 839470"/>
                          <a:gd name="connsiteX0" fmla="*/ 0 w 1111250"/>
                          <a:gd name="connsiteY0" fmla="*/ 0 h 839470"/>
                          <a:gd name="connsiteX1" fmla="*/ 1111250 w 1111250"/>
                          <a:gd name="connsiteY1" fmla="*/ 244549 h 839470"/>
                          <a:gd name="connsiteX2" fmla="*/ 1111250 w 1111250"/>
                          <a:gd name="connsiteY2" fmla="*/ 839470 h 839470"/>
                          <a:gd name="connsiteX3" fmla="*/ 0 w 1111250"/>
                          <a:gd name="connsiteY3" fmla="*/ 839470 h 839470"/>
                          <a:gd name="connsiteX4" fmla="*/ 0 w 1111250"/>
                          <a:gd name="connsiteY4" fmla="*/ 0 h 839470"/>
                          <a:gd name="connsiteX0" fmla="*/ 0 w 1190846"/>
                          <a:gd name="connsiteY0" fmla="*/ 0 h 839470"/>
                          <a:gd name="connsiteX1" fmla="*/ 1190846 w 1190846"/>
                          <a:gd name="connsiteY1" fmla="*/ 478465 h 839470"/>
                          <a:gd name="connsiteX2" fmla="*/ 1111250 w 1190846"/>
                          <a:gd name="connsiteY2" fmla="*/ 839470 h 839470"/>
                          <a:gd name="connsiteX3" fmla="*/ 0 w 1190846"/>
                          <a:gd name="connsiteY3" fmla="*/ 839470 h 839470"/>
                          <a:gd name="connsiteX4" fmla="*/ 0 w 1190846"/>
                          <a:gd name="connsiteY4" fmla="*/ 0 h 839470"/>
                          <a:gd name="connsiteX0" fmla="*/ 0 w 1111250"/>
                          <a:gd name="connsiteY0" fmla="*/ 0 h 839470"/>
                          <a:gd name="connsiteX1" fmla="*/ 1061513 w 1111250"/>
                          <a:gd name="connsiteY1" fmla="*/ 446567 h 839470"/>
                          <a:gd name="connsiteX2" fmla="*/ 1111250 w 1111250"/>
                          <a:gd name="connsiteY2" fmla="*/ 839470 h 839470"/>
                          <a:gd name="connsiteX3" fmla="*/ 0 w 1111250"/>
                          <a:gd name="connsiteY3" fmla="*/ 839470 h 839470"/>
                          <a:gd name="connsiteX4" fmla="*/ 0 w 1111250"/>
                          <a:gd name="connsiteY4" fmla="*/ 0 h 839470"/>
                          <a:gd name="connsiteX0" fmla="*/ 0 w 1111250"/>
                          <a:gd name="connsiteY0" fmla="*/ 0 h 839470"/>
                          <a:gd name="connsiteX1" fmla="*/ 1111250 w 1111250"/>
                          <a:gd name="connsiteY1" fmla="*/ 414670 h 839470"/>
                          <a:gd name="connsiteX2" fmla="*/ 1111250 w 1111250"/>
                          <a:gd name="connsiteY2" fmla="*/ 839470 h 839470"/>
                          <a:gd name="connsiteX3" fmla="*/ 0 w 1111250"/>
                          <a:gd name="connsiteY3" fmla="*/ 839470 h 839470"/>
                          <a:gd name="connsiteX4" fmla="*/ 0 w 1111250"/>
                          <a:gd name="connsiteY4" fmla="*/ 0 h 8394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111250" h="839470">
                            <a:moveTo>
                              <a:pt x="0" y="0"/>
                            </a:moveTo>
                            <a:lnTo>
                              <a:pt x="1111250" y="414670"/>
                            </a:lnTo>
                            <a:lnTo>
                              <a:pt x="1111250" y="839470"/>
                            </a:lnTo>
                            <a:lnTo>
                              <a:pt x="0" y="839470"/>
                            </a:lnTo>
                            <a:lnTo>
                              <a:pt x="0" y="0"/>
                            </a:lnTo>
                            <a:close/>
                          </a:path>
                        </a:pathLst>
                      </a:custGeom>
                      <a:solidFill>
                        <a:srgbClr val="00B050"/>
                      </a:solidFill>
                      <a:ln>
                        <a:solidFill>
                          <a:schemeClr val="accent1">
                            <a:lumMod val="7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endParaRPr lang="ru-RU"/>
                      </a:p>
                    </p:txBody>
                  </p:sp>
                </p:grpSp>
                <p:sp>
                  <p:nvSpPr>
                    <p:cNvPr id="29" name="Левая фигурная скобка 28"/>
                    <p:cNvSpPr/>
                    <p:nvPr/>
                  </p:nvSpPr>
                  <p:spPr>
                    <a:xfrm rot="16200000">
                      <a:off x="479649" y="506867"/>
                      <a:ext cx="258267" cy="948720"/>
                    </a:xfrm>
                    <a:prstGeom prst="leftBrac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0" name="Левая фигурная скобка 29"/>
                    <p:cNvSpPr/>
                    <p:nvPr/>
                  </p:nvSpPr>
                  <p:spPr>
                    <a:xfrm rot="16200000">
                      <a:off x="1464012" y="486286"/>
                      <a:ext cx="243204" cy="1004944"/>
                    </a:xfrm>
                    <a:prstGeom prst="leftBrac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4" name="Блок-схема: узел 23"/>
                  <p:cNvSpPr/>
                  <p:nvPr/>
                </p:nvSpPr>
                <p:spPr>
                  <a:xfrm>
                    <a:off x="1085661" y="456904"/>
                    <a:ext cx="58420" cy="63500"/>
                  </a:xfrm>
                  <a:prstGeom prst="flowChartConnector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25" name="Блок-схема: узел 24"/>
                  <p:cNvSpPr/>
                  <p:nvPr/>
                </p:nvSpPr>
                <p:spPr>
                  <a:xfrm>
                    <a:off x="2179674" y="834628"/>
                    <a:ext cx="42378" cy="37240"/>
                  </a:xfrm>
                  <a:prstGeom prst="flowChartConnector">
                    <a:avLst/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</p:grpSp>
            <p:sp>
              <p:nvSpPr>
                <p:cNvPr id="17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1159906" y="446251"/>
                  <a:ext cx="1829603" cy="2654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200" dirty="0" smtClean="0">
                      <a:latin typeface="Times New Roman" panose="02020603050405020304" pitchFamily="18" charset="0"/>
                      <a:ea typeface="Palatino Linotype"/>
                      <a:cs typeface="Times New Roman" panose="02020603050405020304" pitchFamily="18" charset="0"/>
                    </a:rPr>
                    <a:t>РХ </a:t>
                  </a:r>
                  <a:r>
                    <a:rPr lang="ru-RU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–</a:t>
                  </a:r>
                  <a:r>
                    <a:rPr lang="ru-RU" sz="1200" dirty="0" smtClean="0">
                      <a:latin typeface="Times New Roman" panose="02020603050405020304" pitchFamily="18" charset="0"/>
                      <a:ea typeface="Palatino Linotype"/>
                      <a:cs typeface="Times New Roman" panose="02020603050405020304" pitchFamily="18" charset="0"/>
                    </a:rPr>
                    <a:t> 12,8 тыс. рублей</a:t>
                  </a:r>
                  <a:endPara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2193733" y="840151"/>
                  <a:ext cx="1381584" cy="25696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200" b="1" dirty="0" smtClean="0">
                      <a:latin typeface="Times New Roman" panose="02020603050405020304" pitchFamily="18" charset="0"/>
                      <a:ea typeface="Palatino Linotype"/>
                      <a:cs typeface="Times New Roman" panose="02020603050405020304" pitchFamily="18" charset="0"/>
                    </a:rPr>
                    <a:t>3,6 </a:t>
                  </a:r>
                  <a:r>
                    <a:rPr lang="ru-RU" sz="1200" dirty="0" smtClean="0">
                      <a:latin typeface="Times New Roman" panose="02020603050405020304" pitchFamily="18" charset="0"/>
                      <a:ea typeface="Palatino Linotype"/>
                      <a:cs typeface="Times New Roman" panose="02020603050405020304" pitchFamily="18" charset="0"/>
                    </a:rPr>
                    <a:t>тыс. рублей</a:t>
                  </a:r>
                  <a:endPara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406257" y="112235"/>
                  <a:ext cx="1553797" cy="19607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200" b="1" dirty="0" smtClean="0">
                      <a:latin typeface="Times New Roman" panose="02020603050405020304" pitchFamily="18" charset="0"/>
                      <a:ea typeface="Palatino Linotype"/>
                      <a:cs typeface="Times New Roman" panose="02020603050405020304" pitchFamily="18" charset="0"/>
                    </a:rPr>
                    <a:t>22,3</a:t>
                  </a:r>
                  <a:r>
                    <a:rPr lang="ru-RU" sz="1200" dirty="0" smtClean="0">
                      <a:effectLst/>
                      <a:latin typeface="Times New Roman" panose="02020603050405020304" pitchFamily="18" charset="0"/>
                      <a:ea typeface="Palatino Linotype"/>
                      <a:cs typeface="Times New Roman" panose="02020603050405020304" pitchFamily="18" charset="0"/>
                    </a:rPr>
                    <a:t> </a:t>
                  </a:r>
                  <a:r>
                    <a:rPr lang="ru-RU" sz="1200" dirty="0" smtClean="0">
                      <a:latin typeface="Times New Roman" panose="02020603050405020304" pitchFamily="18" charset="0"/>
                      <a:ea typeface="Palatino Linotype"/>
                      <a:cs typeface="Times New Roman" panose="02020603050405020304" pitchFamily="18" charset="0"/>
                    </a:rPr>
                    <a:t>тыс. рублей</a:t>
                  </a:r>
                  <a:endPara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406257" y="1217833"/>
                  <a:ext cx="616585" cy="2971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200" dirty="0">
                      <a:latin typeface="Times New Roman" panose="02020603050405020304" pitchFamily="18" charset="0"/>
                      <a:ea typeface="Palatino Linotype"/>
                      <a:cs typeface="Times New Roman" panose="02020603050405020304" pitchFamily="18" charset="0"/>
                    </a:rPr>
                    <a:t>6</a:t>
                  </a:r>
                  <a:r>
                    <a:rPr lang="ru-RU" sz="1200" dirty="0" smtClean="0">
                      <a:effectLst/>
                      <a:latin typeface="Times New Roman" panose="02020603050405020304" pitchFamily="18" charset="0"/>
                      <a:ea typeface="Palatino Linotype"/>
                      <a:cs typeface="Times New Roman" panose="02020603050405020304" pitchFamily="18" charset="0"/>
                    </a:rPr>
                    <a:t> </a:t>
                  </a:r>
                  <a:r>
                    <a:rPr lang="ru-RU" sz="1200" dirty="0">
                      <a:effectLst/>
                      <a:latin typeface="Times New Roman" panose="02020603050405020304" pitchFamily="18" charset="0"/>
                      <a:ea typeface="Palatino Linotype"/>
                      <a:cs typeface="Times New Roman" panose="02020603050405020304" pitchFamily="18" charset="0"/>
                    </a:rPr>
                    <a:t>МО</a:t>
                  </a:r>
                </a:p>
              </p:txBody>
            </p:sp>
            <p:sp>
              <p:nvSpPr>
                <p:cNvPr id="21" name="Надпись 2"/>
                <p:cNvSpPr txBox="1">
                  <a:spLocks noChangeArrowheads="1"/>
                </p:cNvSpPr>
                <p:nvPr/>
              </p:nvSpPr>
              <p:spPr bwMode="auto">
                <a:xfrm>
                  <a:off x="1530520" y="1217833"/>
                  <a:ext cx="616585" cy="29718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ru-RU" sz="1200" dirty="0" smtClean="0">
                      <a:latin typeface="Times New Roman" panose="02020603050405020304" pitchFamily="18" charset="0"/>
                      <a:ea typeface="Palatino Linotype"/>
                      <a:cs typeface="Times New Roman" panose="02020603050405020304" pitchFamily="18" charset="0"/>
                    </a:rPr>
                    <a:t>7</a:t>
                  </a:r>
                  <a:r>
                    <a:rPr lang="ru-RU" sz="1200" dirty="0" smtClean="0">
                      <a:effectLst/>
                      <a:latin typeface="Times New Roman" panose="02020603050405020304" pitchFamily="18" charset="0"/>
                      <a:ea typeface="Palatino Linotype"/>
                      <a:cs typeface="Times New Roman" panose="02020603050405020304" pitchFamily="18" charset="0"/>
                    </a:rPr>
                    <a:t> </a:t>
                  </a:r>
                  <a:r>
                    <a:rPr lang="ru-RU" sz="1200" dirty="0">
                      <a:effectLst/>
                      <a:latin typeface="Times New Roman" panose="02020603050405020304" pitchFamily="18" charset="0"/>
                      <a:ea typeface="Palatino Linotype"/>
                      <a:cs typeface="Times New Roman" panose="02020603050405020304" pitchFamily="18" charset="0"/>
                    </a:rPr>
                    <a:t>МО</a:t>
                  </a:r>
                </a:p>
              </p:txBody>
            </p:sp>
          </p:grpSp>
          <p:sp>
            <p:nvSpPr>
              <p:cNvPr id="14" name="Надпись 2"/>
              <p:cNvSpPr txBox="1">
                <a:spLocks noChangeArrowheads="1"/>
              </p:cNvSpPr>
              <p:nvPr/>
            </p:nvSpPr>
            <p:spPr bwMode="auto">
              <a:xfrm>
                <a:off x="-75386" y="-11786"/>
                <a:ext cx="1622357" cy="4409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spcAft>
                    <a:spcPts val="1000"/>
                  </a:spcAft>
                </a:pPr>
                <a:r>
                  <a:rPr lang="ru-RU" sz="1000" b="1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Мах               </a:t>
                </a:r>
                <a:r>
                  <a:rPr lang="ru-RU" sz="10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Орджоникидзевский</a:t>
                </a:r>
                <a:r>
                  <a:rPr lang="ru-RU" sz="1000" b="1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район</a:t>
                </a:r>
                <a:endParaRPr lang="ru-RU" sz="1000" b="1" dirty="0" smtClean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Надпись 2"/>
              <p:cNvSpPr txBox="1">
                <a:spLocks noChangeArrowheads="1"/>
              </p:cNvSpPr>
              <p:nvPr/>
            </p:nvSpPr>
            <p:spPr bwMode="auto">
              <a:xfrm>
                <a:off x="2449722" y="1250376"/>
                <a:ext cx="1399384" cy="3684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1000" b="1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              М</a:t>
                </a:r>
                <a:r>
                  <a:rPr lang="en-US" sz="1000" b="1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in </a:t>
                </a:r>
                <a:endParaRPr lang="ru-RU" sz="10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ru-RU" sz="10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Боградский район</a:t>
                </a:r>
                <a:endParaRPr lang="ru-RU" sz="10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8" name="Блок-схема: узел 27"/>
            <p:cNvSpPr/>
            <p:nvPr/>
          </p:nvSpPr>
          <p:spPr>
            <a:xfrm flipV="1">
              <a:off x="5808973" y="3321196"/>
              <a:ext cx="63026" cy="45719"/>
            </a:xfrm>
            <a:prstGeom prst="flowChartConnector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</p:grpSp>
      <p:cxnSp>
        <p:nvCxnSpPr>
          <p:cNvPr id="7" name="Прямая соединительная линия 6"/>
          <p:cNvCxnSpPr/>
          <p:nvPr/>
        </p:nvCxnSpPr>
        <p:spPr>
          <a:xfrm>
            <a:off x="539552" y="476672"/>
            <a:ext cx="0" cy="25202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79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390" y="23813"/>
            <a:ext cx="9197642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26" y="-271077"/>
            <a:ext cx="9159677" cy="103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527003217"/>
              </p:ext>
            </p:extLst>
          </p:nvPr>
        </p:nvGraphicFramePr>
        <p:xfrm>
          <a:off x="539552" y="3717032"/>
          <a:ext cx="5256584" cy="26523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05972" y="476672"/>
            <a:ext cx="7920880" cy="2304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Республике Хакасия по  дополнительным 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общеобразовательным (общеразвивающим) программам обучается 95,3 тыс. детей в возрасте 5–18 лет, что составляет более 95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общей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численности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возрастной группы (99 892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человек), из них 69,5 тыс. человек охвачены услугами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учреждений дополнительного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образования.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сравнению с 2019 годом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наблюдалось снижение доли детей, охваченных услугами дополнительного образования, ввиду сложной эпидемиологической ситуации и сокращения количества занятий.</a:t>
            </a:r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разрезе муниципальных образований наибольший охват детей услугами дополнительного образования отмечен в Орджоникидзевском районе и г. Саяногорске (98,2% и 87% от общей численности детей возрастной категории от 5 до 18 лет).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среднем по муниципальным районам доля детей,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получающих услуги по дополнительному образованию в общей численности детей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возрасте 5–18 лет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сократилась на 3,1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 сравнению с 2019 годом и составила 76,2% (2019 год – 79,3%), городским округам – на 3,4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74,6% соответственно.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охвата  отмечено в городах Сорске, Черногорске, а также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Бейском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Боградском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районах. Рост доли детей данной возрастной группы, получающих услуги по дополнительному образованию, отмечен в г. Саяногорске, а также в Орджоникидзевском и Усть-Абаканском районах. В остальных муниципальных образованиях показатель остался на уровне 2019 года.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43826" y="4005064"/>
            <a:ext cx="2692898" cy="144016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прирост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имели: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муниципальных районов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Орджоникидзевский район 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(+ 1,2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городских округов –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 Саяногорск (+ 0,4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820" y="0"/>
            <a:ext cx="8460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endParaRPr lang="ru-RU" sz="2000" dirty="0">
              <a:solidFill>
                <a:schemeClr val="bg1"/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V="1">
            <a:off x="467544" y="476672"/>
            <a:ext cx="0" cy="31683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58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5" y="2273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5" y="-402141"/>
            <a:ext cx="9144000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80946" y="1196752"/>
            <a:ext cx="7200800" cy="2952328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indent="268288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мероприятия в сфере общего и дополнительного образования: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азработать мероприятия по увеличению численности детей, получающих дошкольную образовательную услугу и услуги по дополнительному образованию, в том числе с привлечением частных образовательных организаций;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возможность организации учебной деятельности в одну смену;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овышать эффективность системы дополнительного образования, в том числе в сфере научно-технического творчества;  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азработать меры поддержки частных образовательных организаций, реализующих образовательную программу общего и дополнительного образования;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родолжить работу в муниципальных общеобразовательных организациях по приведению в соответствие с современными требованиями обучения спортивные залы, развитию локальных вычислительных систем, переводу библиотек в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медиатеки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реализацию мероприятий по повышению эффективности и качества услуг общего и дополнительного образования.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-30302"/>
            <a:ext cx="8316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МЕРОПРИЯТИЯ </a:t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ОБЩЕГО И ДОПОЛНИТЕЛЬНОГО ОБРАЗОВАНИЯ  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1077566" y="1110026"/>
            <a:ext cx="0" cy="281323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37</a:t>
            </a:fld>
            <a:endParaRPr lang="ru-RU" dirty="0"/>
          </a:p>
        </p:txBody>
      </p:sp>
      <p:pic>
        <p:nvPicPr>
          <p:cNvPr id="3" name="Picture 3" descr="C:\Users\Пользователь\Desktop\26-02-2019_13-39-28\Безымянный-2_Монтажная область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38"/>
          <a:stretch/>
        </p:blipFill>
        <p:spPr bwMode="auto">
          <a:xfrm>
            <a:off x="0" y="-83991"/>
            <a:ext cx="9137700" cy="694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375" y="1484784"/>
            <a:ext cx="7524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965400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КУЛЬТУРА 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логотип_Монтажная область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13050" cy="14846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448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5" y="2273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4" y="-289344"/>
            <a:ext cx="9144000" cy="950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38156" y="369808"/>
            <a:ext cx="7776864" cy="3600400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Республиканская сеть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культурно-досуговых учреждений (филиалов)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2020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осталась без изменений 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насчитывала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213 единиц, из них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республиканских учреждения,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городских, 8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поселковых и 191 сельских.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фактической обеспеченности учреждениями культуры в республике характеризовался высокой концентрацией в столице региона и низкой – в муниципальных районах.</a:t>
            </a:r>
          </a:p>
          <a:p>
            <a:pPr indent="457200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Вследствие малочисленности населения в 75 сельских населенных пунктах региона клубные учреждения отсутствуют. Доступность услуг учреждений культуры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достигалась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проведению выездных мероприятий, осуществляемых мобильными передвижными комплексами (нестационарное библиотечное обслуживание и передвижной шоу-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мобиль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а также интенсивной выездной и гастрольной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деятельностью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театров и концертных организаций.</a:t>
            </a:r>
          </a:p>
          <a:p>
            <a:pPr indent="457200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муниципальных образований, по итогам 2020 года, в полном объеме обеспечен клубами и учреждениями клубного типа лишь г.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Абакан, низкий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обеспеченности клубными учреждениями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сохранился  в г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Сорске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г.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Черногорске.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 компактность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республики позволяет обеспечить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транспортную доступность жителям г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Черногорска для получения услуг учреждений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культуры, расположенных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г. Абакане. В г. Сорске проблему планируется решить за счет строительства нового культурно-досугового центра. 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пяти муниципальных образованиях наблюдался рост показателя, в том числе в г. Саяногорске (на 0,6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г. Сорске (на 0,1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а также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 1,4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Бейском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 2,6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и Усть-Абаканском (на 0,4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районах.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г. Абазе и г. Черногорске наблюдалось снижение показателя (12,2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0,4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соответственно). 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Значения показателя в остальных муниципальных образованиях остались на уровне 2019 года.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55168" y="-30302"/>
            <a:ext cx="7488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738156" y="407630"/>
            <a:ext cx="0" cy="352475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412616873"/>
              </p:ext>
            </p:extLst>
          </p:nvPr>
        </p:nvGraphicFramePr>
        <p:xfrm>
          <a:off x="778877" y="3861048"/>
          <a:ext cx="7776864" cy="2444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67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84" y="1428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84" y="-287820"/>
            <a:ext cx="9162583" cy="975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-18583" y="-1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476672"/>
            <a:ext cx="820891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447675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 году библиотечное обслуживание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Хакасия осуществляли 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211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общедоступных библиотек: 3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республиканских 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208 муниципальных, из которых 166 библиотек (79,8% от общего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количества) расположены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сельской местности.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 algn="just" defTabSz="447675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качестве организационной модели библиотечного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обслуживания в республике удалось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сохранить централизованную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библиотечную систему (далее – ЦБС):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–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работают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городских округах и 8 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муниципальных районах. 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ЦБС входят 205 городских и сельских библиотек (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98,6% от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общего числа муниципальных библиотек),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библиотеки в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Аскизском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районе (1,4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%) являются самостоятельными юридическими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лицами. </a:t>
            </a:r>
          </a:p>
          <a:p>
            <a:pPr indent="447675" algn="just" defTabSz="447675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итогам 2020 года обеспеченность библиотеками в целом по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республике составила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98,8%. Уровень фактической обеспеченности традиционно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выше в городах, во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многих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районах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ниже рекомендуемого норматива. Самые низкие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в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Ширинском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(61,6%) и Алтайском (63,3%)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районах.</a:t>
            </a:r>
          </a:p>
          <a:p>
            <a:pPr indent="447675" algn="just" defTabSz="447675"/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Внестационарная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библиотечная сеть республики включает в себя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207 библиотечных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пунктов, которые обеспечивают библиотечное обслуживание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населения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республики, включая жителей малых сел. При этом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библиотечных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 в 34 населенных пунктах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Аскизского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Боградского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Бейского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Усть-Абаканского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Ширинского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районов республики обеспечивается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выездными стоянками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современного мобильного комплекса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информационно-библиотечного обслуживания, который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 по 11 утвержденным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маршрутам.</a:t>
            </a:r>
          </a:p>
          <a:p>
            <a:pPr indent="447675" algn="just" defTabSz="447675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же время ежегодно уменьшается количество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внестационарных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пунктов выдачи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Основные причины –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сокращенный график работы сельских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библиотек, отсутствие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транспорта,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обновляемость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библиотечного фонда. Полностью лишены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библиотечных услуг почти 2000 жителей в 42 малонаселенных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либо удаленных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значительные расстояния сельских населенных пунктах.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476672"/>
            <a:ext cx="0" cy="547260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697687" y="3996497"/>
            <a:ext cx="8194793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Здания муниципальных учреждений культуры соответствуют нормативным требованиям и не требуют капитального ремонта во всех городских округах, за исключением дома культуры г. Абазы.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проведении капитального ремонта нуждаются учреждения культуры в каждом муниципальном районе.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14822" y="4640938"/>
            <a:ext cx="8122785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собственности муниципальных образований Республики Хакасия находится 12 объектов культурного наследия, которые расположены в городских округах Абакан (3 объекта), Абаза (2 объекта), Черногорск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 объекта) и в Усть-Абаканском (2 объекта) и Таштыпском (1 объект) районах.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 объекты культурного наследия находятся в удовлетворительном состоянии и не требуют проведения реставрационных работ.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39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884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1886"/>
            <a:ext cx="9153802" cy="8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1223119" y="0"/>
            <a:ext cx="792088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СВЕДЕНИЯ О МУНИЦИПАЛЬНЫХ ОБРАЗОВАНИЯХ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037644"/>
              </p:ext>
            </p:extLst>
          </p:nvPr>
        </p:nvGraphicFramePr>
        <p:xfrm>
          <a:off x="245434" y="457200"/>
          <a:ext cx="8662933" cy="617510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88319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25945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11560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городского округа, 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муниципального </a:t>
                      </a: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района</a:t>
                      </a:r>
                      <a:endParaRPr lang="ru-RU" sz="1100" b="1" i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постоянного населения на 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01.01.2021,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тыс. чел.</a:t>
                      </a:r>
                      <a:endParaRPr lang="ru-RU" sz="1100" b="1" i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Административный центр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1" i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Информация о размещении доклада главы городского округа, муниципального района в информационно-телекоммуникационной сети «Интернет»</a:t>
                      </a:r>
                      <a:endParaRPr lang="ru-RU" sz="1100" b="1" i="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8444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 Хакасия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532,0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Абакан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https://r-19.ru/management/5712/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41688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городской округ Абакан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187,2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Абакан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1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https://</a:t>
                      </a:r>
                      <a:r>
                        <a:rPr lang="ru-RU" sz="1100" u="non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абакан.рф</a:t>
                      </a:r>
                      <a:r>
                        <a:rPr lang="ru-RU" sz="11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sz="11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main/</a:t>
                      </a:r>
                      <a:r>
                        <a:rPr lang="en-US" sz="1100" u="non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strategiya-socialno-ekonomicheskogo-razvitiya</a:t>
                      </a:r>
                      <a:r>
                        <a:rPr lang="en-US" sz="11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doklady-glavy-goroda-abakana-o-dostignutyh-znacheniyah-pokazatelej-dlya-ocenki-effektivnosti-deyatelnosti-omsu-goroda-abakana-i-ih-planiruemyh-znacheniyah/doklad-glavy-o-dostignutyh-znacheniyah-pokazatelej-dlya-ocenki-effektivnosti-deyatelnosti-organov-mestnogo-samoupravleniya-goroda-abakana-za-2020-god-i-ih-planiruemyh-znacheniyah-na-2021-2023-gody.html</a:t>
                      </a:r>
                      <a:endParaRPr lang="ru-RU" sz="1100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362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городской округ Абаза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14,8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Абаза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http://www.abaza-adm.ru/administration/1745/1746/4769.html</a:t>
                      </a:r>
                      <a:endParaRPr lang="ru-RU" sz="1100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4799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городской округ Саяногорск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58,2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Саяногорск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100" u="none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http://sayan-adm.ru/glavnaya/gorod-segodnya/ekonomika/doklad-glavy.html</a:t>
                      </a:r>
                      <a:endParaRPr lang="ru-RU" sz="1100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64799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городской округ Сорск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Сорск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http://www.sorsk-adm.ru/index.php?option=com_content&amp;view=article</a:t>
                      </a:r>
                      <a:endParaRPr lang="ru-RU" sz="1100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&amp;id=74&amp;Itemid=78</a:t>
                      </a:r>
                      <a:endParaRPr lang="en-US" sz="110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64799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городской округ Черногорск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77,7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  <a:tabLst>
                          <a:tab pos="1541145" algn="l"/>
                        </a:tabLs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Черногорск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1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http://www.chernogorsk.com/ekonomika/ekonomika_goroda/mser/reports.php</a:t>
                      </a:r>
                      <a:endParaRPr lang="ru-RU" sz="1100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82777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Алтайский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Белый Яр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1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https://mo-altay.ru/index.php?option=com_content&amp;view=article&amp;id=94&amp;</a:t>
                      </a:r>
                      <a:endParaRPr lang="ru-RU" sz="1100" u="non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100" u="non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Itemid</a:t>
                      </a:r>
                      <a:r>
                        <a:rPr lang="en-US" sz="11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=213</a:t>
                      </a:r>
                      <a:endParaRPr lang="ru-RU" sz="1100" u="non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1362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Аскизский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Аскиз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1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https://askiz.org/administraciya/doklady-i-otchety/</a:t>
                      </a:r>
                      <a:endParaRPr lang="ru-RU" sz="1100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1362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Бейский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16,8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Бея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1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http://beya19.ru/otd_ekon/struct.php</a:t>
                      </a:r>
                      <a:endParaRPr lang="ru-RU" sz="1100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747681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Боградский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Боград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http://bograd-web.ru/doklad/15387-doklad-o-dostignutyh-znacheniyah-pokazateley-dlya-ocenki-effektivnosti-deyatelnosti-organov-mestnogo-samoupravleniya-gorodskih-okrugov-i-municipalnyh-rayonov-za-2020-god-i-ih-planiruemyh-znacheniyah.html</a:t>
                      </a:r>
                      <a:endParaRPr lang="ru-RU" sz="1100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13623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Орджоникидзевский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10,4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 Копьево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1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http://or19.ru/2020-god-22</a:t>
                      </a:r>
                      <a:endParaRPr lang="ru-RU" sz="1100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64799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Таштыпский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14,6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Таштып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1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http://www.amotash.ru/rayon/glava-rayona/publichnyy-doklad-o-rezultatakh-deyatelnosti-glavy/</a:t>
                      </a:r>
                      <a:endParaRPr lang="ru-RU" sz="1100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185492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Усть-Абаканский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41,3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рп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Усть-Абакан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https://ust-abakan.ru/upload/iblock/e02/doklad.zip</a:t>
                      </a:r>
                      <a:endParaRPr lang="ru-RU" sz="1100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244760"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Ширинский </a:t>
                      </a: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24,8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 Шира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en-US" sz="1100" u="non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https://shiranet.ru/about/teksty-ofitsialnykh-vystupleniy.php</a:t>
                      </a:r>
                      <a:endParaRPr lang="ru-RU" sz="1100" u="none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32554" marR="3255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876256" y="6492875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03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5" y="2273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5" y="-315415"/>
            <a:ext cx="9144000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99592" y="1443744"/>
            <a:ext cx="7647887" cy="2919246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268288" algn="just">
              <a:tabLst>
                <a:tab pos="627063" algn="l"/>
              </a:tabLst>
            </a:pP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мероприятия в сфере культуры:</a:t>
            </a:r>
          </a:p>
          <a:p>
            <a:pPr indent="268288" algn="just">
              <a:buFont typeface="Wingdings" panose="05000000000000000000" pitchFamily="2" charset="2"/>
              <a:buChar char="Ø"/>
              <a:tabLst>
                <a:tab pos="627063" algn="l"/>
              </a:tabLst>
            </a:pP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строительство, техническое переоснащение муниципальных учреждений культуры;</a:t>
            </a:r>
          </a:p>
          <a:p>
            <a:pPr indent="268288" algn="just">
              <a:buFont typeface="Wingdings" panose="05000000000000000000" pitchFamily="2" charset="2"/>
              <a:buChar char="Ø"/>
              <a:tabLst>
                <a:tab pos="627063" algn="l"/>
              </a:tabLst>
            </a:pP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качество работы учреждений культурно-досугового типа, библиотек;</a:t>
            </a:r>
          </a:p>
          <a:p>
            <a:pPr marL="268288" indent="-268288" algn="just">
              <a:buFont typeface="Wingdings" panose="05000000000000000000" pitchFamily="2" charset="2"/>
              <a:buChar char="Ø"/>
              <a:tabLst>
                <a:tab pos="627063" algn="l"/>
              </a:tabLst>
            </a:pP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развитие и модернизацию библиотек, используя новые формы библиотечного обслуживания;</a:t>
            </a:r>
          </a:p>
          <a:p>
            <a:pPr indent="268288" algn="just">
              <a:buFont typeface="Wingdings" panose="05000000000000000000" pitchFamily="2" charset="2"/>
              <a:buChar char="Ø"/>
              <a:tabLst>
                <a:tab pos="627063" algn="l"/>
              </a:tabLst>
            </a:pP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внедрение информационных технологий в деятельности библиотек;</a:t>
            </a:r>
          </a:p>
          <a:p>
            <a:pPr indent="268288" algn="just">
              <a:buFont typeface="Wingdings" panose="05000000000000000000" pitchFamily="2" charset="2"/>
              <a:buChar char="Ø"/>
              <a:tabLst>
                <a:tab pos="627063" algn="l"/>
              </a:tabLst>
            </a:pP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создавать и благоустраивать парки культуры  отдыха;</a:t>
            </a:r>
          </a:p>
          <a:p>
            <a:pPr indent="268288" algn="just">
              <a:buFont typeface="Wingdings" panose="05000000000000000000" pitchFamily="2" charset="2"/>
              <a:buChar char="Ø"/>
              <a:tabLst>
                <a:tab pos="627063" algn="l"/>
              </a:tabLst>
            </a:pP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сохранность объектов культурного наследия.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55168" y="-30302"/>
            <a:ext cx="7488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МЕРОПРИЯТИЯ В СФЕРЕ КУЛЬТУРЫ  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920643" y="1329905"/>
            <a:ext cx="0" cy="21099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67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41</a:t>
            </a:fld>
            <a:endParaRPr lang="ru-RU" dirty="0"/>
          </a:p>
        </p:txBody>
      </p:sp>
      <p:pic>
        <p:nvPicPr>
          <p:cNvPr id="3" name="Picture 3" descr="C:\Users\Пользователь\Desktop\26-02-2019_13-39-28\Безымянный-2_Монтажная область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38"/>
          <a:stretch/>
        </p:blipFill>
        <p:spPr bwMode="auto">
          <a:xfrm>
            <a:off x="0" y="-83991"/>
            <a:ext cx="9137700" cy="694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375" y="1484784"/>
            <a:ext cx="7524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171560"/>
            <a:ext cx="74888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ФИЗИЧЕСКАЯ КУЛЬТУРА И СПОРТ 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логотип_Монтажная область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13050" cy="14846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3583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766" y="0"/>
            <a:ext cx="920176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10" y="-274186"/>
            <a:ext cx="9153909" cy="96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26662" y="332604"/>
            <a:ext cx="7920880" cy="2016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в систематические занятия физической культуры и спортом вовлечено 241 тыс. человек, что составило 48,2% от общей численности населения в возрасте 3–79 лет (в 2019 году – 46,4%).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муниципальных районах доля населения, систематически занимающегося физической культурой и спортом, увеличилась на 2,8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 сравнению с 2019 годом и составила 49% (2019 год – 46,2%), городских округах –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1,9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48% соответственно (46%). 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городских округов наибольший уровень показателя зафиксирован в г. Абазе (50,3%), среди муниципальных районов – в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(52,9%).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доли населения, занимающегося физической культурой и спортом во всех муниципальных образованиях республики, связано с активной пропагандой физической культуры и спорта.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483920004"/>
              </p:ext>
            </p:extLst>
          </p:nvPr>
        </p:nvGraphicFramePr>
        <p:xfrm>
          <a:off x="107504" y="2339363"/>
          <a:ext cx="9505056" cy="3158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508104" y="4677993"/>
            <a:ext cx="2736304" cy="1324156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прирост: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районов –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Аскизский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 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(+7,5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городских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округов –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Абакан (+2,8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618973" y="4162550"/>
            <a:ext cx="3828099" cy="2169926"/>
            <a:chOff x="-86190" y="-62801"/>
            <a:chExt cx="4005417" cy="1811702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404025" y="229231"/>
              <a:ext cx="3515202" cy="1519670"/>
              <a:chOff x="74428" y="-4685"/>
              <a:chExt cx="3515824" cy="1519698"/>
            </a:xfrm>
          </p:grpSpPr>
          <p:grpSp>
            <p:nvGrpSpPr>
              <p:cNvPr id="16" name="Группа 15"/>
              <p:cNvGrpSpPr/>
              <p:nvPr/>
            </p:nvGrpSpPr>
            <p:grpSpPr>
              <a:xfrm>
                <a:off x="74428" y="191386"/>
                <a:ext cx="2231159" cy="1103063"/>
                <a:chOff x="0" y="0"/>
                <a:chExt cx="2231537" cy="1103292"/>
              </a:xfrm>
            </p:grpSpPr>
            <p:grpSp>
              <p:nvGrpSpPr>
                <p:cNvPr id="22" name="Группа 21"/>
                <p:cNvGrpSpPr/>
                <p:nvPr/>
              </p:nvGrpSpPr>
              <p:grpSpPr>
                <a:xfrm>
                  <a:off x="1" y="21265"/>
                  <a:ext cx="2231536" cy="1082027"/>
                  <a:chOff x="-31901" y="0"/>
                  <a:chExt cx="2231880" cy="1082568"/>
                </a:xfrm>
              </p:grpSpPr>
              <p:grpSp>
                <p:nvGrpSpPr>
                  <p:cNvPr id="26" name="Группа 25"/>
                  <p:cNvGrpSpPr/>
                  <p:nvPr/>
                </p:nvGrpSpPr>
                <p:grpSpPr>
                  <a:xfrm>
                    <a:off x="1" y="0"/>
                    <a:ext cx="2199978" cy="819115"/>
                    <a:chOff x="1" y="0"/>
                    <a:chExt cx="2199978" cy="819115"/>
                  </a:xfrm>
                </p:grpSpPr>
                <p:sp>
                  <p:nvSpPr>
                    <p:cNvPr id="31" name="Прямоугольный треугольник 30"/>
                    <p:cNvSpPr/>
                    <p:nvPr/>
                  </p:nvSpPr>
                  <p:spPr>
                    <a:xfrm>
                      <a:off x="1105786" y="414670"/>
                      <a:ext cx="1094193" cy="404445"/>
                    </a:xfrm>
                    <a:prstGeom prst="rtTriangle">
                      <a:avLst/>
                    </a:pr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" name="Прямоугольник 301"/>
                    <p:cNvSpPr/>
                    <p:nvPr/>
                  </p:nvSpPr>
                  <p:spPr>
                    <a:xfrm>
                      <a:off x="1" y="0"/>
                      <a:ext cx="1111250" cy="819114"/>
                    </a:xfrm>
                    <a:custGeom>
                      <a:avLst/>
                      <a:gdLst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244549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90846"/>
                        <a:gd name="connsiteY0" fmla="*/ 0 h 839470"/>
                        <a:gd name="connsiteX1" fmla="*/ 1190846 w 1190846"/>
                        <a:gd name="connsiteY1" fmla="*/ 478465 h 839470"/>
                        <a:gd name="connsiteX2" fmla="*/ 1111250 w 1190846"/>
                        <a:gd name="connsiteY2" fmla="*/ 839470 h 839470"/>
                        <a:gd name="connsiteX3" fmla="*/ 0 w 1190846"/>
                        <a:gd name="connsiteY3" fmla="*/ 839470 h 839470"/>
                        <a:gd name="connsiteX4" fmla="*/ 0 w 1190846"/>
                        <a:gd name="connsiteY4" fmla="*/ 0 h 839470"/>
                        <a:gd name="connsiteX0" fmla="*/ 0 w 1111250"/>
                        <a:gd name="connsiteY0" fmla="*/ 0 h 839470"/>
                        <a:gd name="connsiteX1" fmla="*/ 1061513 w 1111250"/>
                        <a:gd name="connsiteY1" fmla="*/ 446567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41467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1250" h="839470">
                          <a:moveTo>
                            <a:pt x="0" y="0"/>
                          </a:moveTo>
                          <a:lnTo>
                            <a:pt x="1111250" y="414670"/>
                          </a:lnTo>
                          <a:lnTo>
                            <a:pt x="1111250" y="839470"/>
                          </a:lnTo>
                          <a:lnTo>
                            <a:pt x="0" y="83947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9" name="Левая фигурная скобка 28"/>
                  <p:cNvSpPr/>
                  <p:nvPr/>
                </p:nvSpPr>
                <p:spPr>
                  <a:xfrm rot="16200000">
                    <a:off x="410513" y="381887"/>
                    <a:ext cx="258267" cy="1143096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0" name="Левая фигурная скобка 29"/>
                  <p:cNvSpPr/>
                  <p:nvPr/>
                </p:nvSpPr>
                <p:spPr>
                  <a:xfrm rot="16200000">
                    <a:off x="1524034" y="458494"/>
                    <a:ext cx="243204" cy="1004944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</p:grpSp>
            <p:sp>
              <p:nvSpPr>
                <p:cNvPr id="23" name="Блок-схема: узел 22"/>
                <p:cNvSpPr/>
                <p:nvPr/>
              </p:nvSpPr>
              <p:spPr>
                <a:xfrm>
                  <a:off x="0" y="0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Блок-схема: узел 23"/>
                <p:cNvSpPr/>
                <p:nvPr/>
              </p:nvSpPr>
              <p:spPr>
                <a:xfrm>
                  <a:off x="1116418" y="393404"/>
                  <a:ext cx="58420" cy="63500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17" name="Надпись 2"/>
              <p:cNvSpPr txBox="1">
                <a:spLocks noChangeArrowheads="1"/>
              </p:cNvSpPr>
              <p:nvPr/>
            </p:nvSpPr>
            <p:spPr bwMode="auto">
              <a:xfrm>
                <a:off x="1219816" y="336242"/>
                <a:ext cx="1474700" cy="265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РХ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48,6%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Надпись 2"/>
              <p:cNvSpPr txBox="1">
                <a:spLocks noChangeArrowheads="1"/>
              </p:cNvSpPr>
              <p:nvPr/>
            </p:nvSpPr>
            <p:spPr bwMode="auto">
              <a:xfrm>
                <a:off x="2340190" y="1119043"/>
                <a:ext cx="1250062" cy="350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46,7</a:t>
                </a: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%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Надпись 2"/>
              <p:cNvSpPr txBox="1">
                <a:spLocks noChangeArrowheads="1"/>
              </p:cNvSpPr>
              <p:nvPr/>
            </p:nvSpPr>
            <p:spPr bwMode="auto">
              <a:xfrm>
                <a:off x="74428" y="-4685"/>
                <a:ext cx="1424201" cy="392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52,9</a:t>
                </a: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%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Надпись 2"/>
              <p:cNvSpPr txBox="1">
                <a:spLocks noChangeArrowheads="1"/>
              </p:cNvSpPr>
              <p:nvPr/>
            </p:nvSpPr>
            <p:spPr bwMode="auto">
              <a:xfrm>
                <a:off x="406257" y="1198330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5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МО</a:t>
                </a:r>
              </a:p>
            </p:txBody>
          </p:sp>
          <p:sp>
            <p:nvSpPr>
              <p:cNvPr id="21" name="Надпись 2"/>
              <p:cNvSpPr txBox="1">
                <a:spLocks noChangeArrowheads="1"/>
              </p:cNvSpPr>
              <p:nvPr/>
            </p:nvSpPr>
            <p:spPr bwMode="auto">
              <a:xfrm>
                <a:off x="1530520" y="1217833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8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МО</a:t>
                </a:r>
              </a:p>
            </p:txBody>
          </p:sp>
        </p:grpSp>
        <p:sp>
          <p:nvSpPr>
            <p:cNvPr id="14" name="Надпись 2"/>
            <p:cNvSpPr txBox="1">
              <a:spLocks noChangeArrowheads="1"/>
            </p:cNvSpPr>
            <p:nvPr/>
          </p:nvSpPr>
          <p:spPr bwMode="auto">
            <a:xfrm>
              <a:off x="-86190" y="-62801"/>
              <a:ext cx="1622357" cy="351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ru-RU" sz="12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Мах                                   </a:t>
              </a:r>
              <a:r>
                <a:rPr lang="ru-RU" sz="1200" b="1" dirty="0" smtClean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Аскизский район</a:t>
              </a:r>
              <a:r>
                <a:rPr lang="ru-RU" sz="12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 </a:t>
              </a:r>
              <a:endParaRPr lang="ru-RU" sz="1200" b="1" dirty="0" smtClean="0"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</p:txBody>
        </p:sp>
        <p:sp>
          <p:nvSpPr>
            <p:cNvPr id="15" name="Надпись 2"/>
            <p:cNvSpPr txBox="1">
              <a:spLocks noChangeArrowheads="1"/>
            </p:cNvSpPr>
            <p:nvPr/>
          </p:nvSpPr>
          <p:spPr bwMode="auto">
            <a:xfrm>
              <a:off x="2323957" y="570152"/>
              <a:ext cx="1399384" cy="637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1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               М</a:t>
              </a:r>
              <a:r>
                <a:rPr lang="en-US" sz="11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in </a:t>
              </a:r>
              <a:endParaRPr lang="ru-RU" sz="1100" dirty="0"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ru-RU" sz="1100" b="1" dirty="0" smtClean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Ширинский район </a:t>
              </a:r>
            </a:p>
            <a:p>
              <a:pPr algn="ctr">
                <a:spcAft>
                  <a:spcPts val="0"/>
                </a:spcAft>
              </a:pPr>
              <a:r>
                <a:rPr lang="ru-RU" sz="1100" b="1" dirty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г</a:t>
              </a:r>
              <a:r>
                <a:rPr lang="ru-RU" sz="11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. Саяногорск</a:t>
              </a:r>
              <a:endParaRPr lang="ru-RU" sz="1100" dirty="0"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484477" y="-23827"/>
            <a:ext cx="5649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 И СПОРТ</a:t>
            </a:r>
            <a:endParaRPr lang="ru-RU" sz="20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67544" y="512397"/>
            <a:ext cx="0" cy="182696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42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Блок-схема: узел 32"/>
          <p:cNvSpPr/>
          <p:nvPr/>
        </p:nvSpPr>
        <p:spPr>
          <a:xfrm>
            <a:off x="3200896" y="5724424"/>
            <a:ext cx="41934" cy="57129"/>
          </a:xfrm>
          <a:prstGeom prst="flowChartConnector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63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543" y="-19635"/>
            <a:ext cx="9191543" cy="688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" y="-245531"/>
            <a:ext cx="9161712" cy="98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11023" y="442282"/>
            <a:ext cx="7923092" cy="1941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сохранилась положительная динамика доли обучающихся, систематически занимающихся физической культурой и спортом. За 2020 год в среднем по республике было занято 94,5% от общей численности учащихся (в 2019 году – 91,6%), в том числе по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униципальным районам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95,5% (2019 год – 81,8%), городским округам – 92,9% (88,2%).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 чем в среднем по республике физической культурой и спортом занимались дети из городов Абакан (79,9%), Черногорск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(88,40%),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Сорск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(93,67%),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районов –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Аскизский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90,4%),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Таштыпский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93%),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Усть-Абаканский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94%)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Ширинский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93,3%).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показателя отмечено в 11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районах и городских округах Республики Хакасия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Снижение зафиксировано только в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районе, что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обусловлено колебаниями численности населения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 от 0 до 17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лет. В г. Саяногорске значение показателя осталось на уровне 2019 года (100%).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754449883"/>
              </p:ext>
            </p:extLst>
          </p:nvPr>
        </p:nvGraphicFramePr>
        <p:xfrm>
          <a:off x="902635" y="2422421"/>
          <a:ext cx="7701813" cy="3670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3" name="Прямоугольник 32"/>
          <p:cNvSpPr/>
          <p:nvPr/>
        </p:nvSpPr>
        <p:spPr>
          <a:xfrm>
            <a:off x="3542183" y="4319"/>
            <a:ext cx="56496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 И СПОРТ</a:t>
            </a:r>
            <a:endParaRPr lang="ru-RU" sz="2000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467544" y="590007"/>
            <a:ext cx="0" cy="17898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48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5" y="2273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5" y="-402141"/>
            <a:ext cx="9144000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21904" y="1025054"/>
            <a:ext cx="7776864" cy="4287398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indent="2667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Рекомендуемые мероприятия в сфере физической культуры и спорта: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ктуализировать муниципальные программы с учетом мероприятий государственной программы Республики Хакасия «Развитие физической культуры и спорта в Республике Хакасия»;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ктивизировать работу органов местного самоуправления республики по участию в реализации национальных проектов;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родолжить работу по повышению загруженности имеющихся спортивных сооружений в соответствии с их мощностью;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редусматривать средства в рамках реализации соответствующих муниципальных программ (подпрограмм) на строительство, капитальный ремонт и реконструкцию спортивных сооружений;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ринимать участие в конкурсе на предоставление субсидий из республиканского бюджета Республики Хакасия местным бюджетам на строительство, капитальный ремонт, реконструкцию спортивных сооружений и приобретение спортивного оборудования;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ктивно привлекать население к систематическим занятиям физической культурой и спортом в ходе работы по введению физкультурного-спортивного комплекса «Готов к труду и обороне»;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спользовать новые формы проведения массовой физкультурно-оздоровительной работы с населением;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родолжить осуществление комплекса мероприятий по пропаганде физической культуры и спорта среди населения в муниципальных средствах массовой информации.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55168" y="-30302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МЕРОПРИЯТИЯ В СФЕРЕ ФИЗИЧЕСКОЙ КУЛЬТУРЫ И СПОРТА  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709911" y="908720"/>
            <a:ext cx="0" cy="35551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81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45</a:t>
            </a:fld>
            <a:endParaRPr lang="ru-RU" dirty="0"/>
          </a:p>
        </p:txBody>
      </p:sp>
      <p:pic>
        <p:nvPicPr>
          <p:cNvPr id="3" name="Picture 3" descr="C:\Users\Пользователь\Desktop\26-02-2019_13-39-28\Безымянный-2_Монтажная область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38"/>
          <a:stretch/>
        </p:blipFill>
        <p:spPr bwMode="auto">
          <a:xfrm>
            <a:off x="0" y="-83991"/>
            <a:ext cx="9137700" cy="694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375" y="1484784"/>
            <a:ext cx="7524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554" y="2708920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ЖИЛИЩНОЕ СТРОИТЕЛЬСТВО И ОБЕСПЕЧЕНИЕ ГРАЖДАН ЖИЛЬЁМ 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логотип_Монтажная область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13050" cy="14846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686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5" y="2273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4" y="-459432"/>
            <a:ext cx="9144000" cy="168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27584" y="1174852"/>
            <a:ext cx="7776864" cy="3994520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в республике введено 287,6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кв. метров общей площади жилых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помещений, в том числе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 человека – 0,54 кв. м (в 2019 году – 247,4 тыс. кв. м и 0,45 кв. м соответственно). Общая площадь жилого фонда, приходящаяся на в среднем на 1 жителя, составила  24,8 кв. м (2019 год – 25,4 кв. м).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Наибольшая площадь жилого фонда на человека среди муниципальных районов зафиксирована в Орджоникидзевском районе (31 кв. м), среди городских округов – в г. Абакане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(29,3 кв. м). Наименьшее значение по сравнению с другими муниципальными образованиями отмечено в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аштыпском районе (19,8 кв. м.). Во всех муниципальных образованиях, по сравнению с 2019 годом, наблюдается положительная динамика показателя.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площадь жилых помещений, приходящаяся в среднем на одного жителя, введенная в действие за один год, по республике составила 0,3 кв. м (2019 год – 0,45 кв. м), увеличение численности региона так же повлияло на снижение показателя. Среди муниципальных районов наибольшее значение показателя зафиксировано в Усть-Абаканском районе (1,1 кв. м), среди городских округов – в  г. Абакане (0,9 кв. м). В г. Сорске за 2020 год не введено в действие жилых помещений. В остальных муниципальных образованиях общая площадь жилых помещений введенная в действие за год заставила менее 0,5 кв. метров.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Прирост показателя зафиксирован во всех городских округах, за исключением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Сорска и г. Черногорска. На рост показателя повлияло увеличение темпов строительства жилья. Помимо этого прирост наблюдался  в Бейском, Боградском, Орджоникидзевском и Усть-Абаканском районах.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показателя отмечено в городском округе Черногорск, а также в Ширинском районе. 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Таштыпском районе значение показателя осталось на уровне 2019 года.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55168" y="-30302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ЖИЛИЩНОЕ СТРОИТЕЛЬСТВО 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ОБЕСПЕЧЕНИЕ ГРАЖДАН ЖИЛЬЕМ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683568" y="980728"/>
            <a:ext cx="0" cy="39604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09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22809"/>
            <a:ext cx="9144000" cy="1597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46" y="260648"/>
            <a:ext cx="89624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731045691"/>
              </p:ext>
            </p:extLst>
          </p:nvPr>
        </p:nvGraphicFramePr>
        <p:xfrm>
          <a:off x="-497458" y="1560797"/>
          <a:ext cx="5201459" cy="3123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737259" y="912016"/>
            <a:ext cx="3871706" cy="437582"/>
          </a:xfrm>
          <a:prstGeom prst="rect">
            <a:avLst/>
          </a:prstGeom>
          <a:gradFill>
            <a:gsLst>
              <a:gs pos="100000">
                <a:srgbClr val="C00000"/>
              </a:gs>
              <a:gs pos="0">
                <a:srgbClr val="EA5251">
                  <a:lumMod val="73000"/>
                  <a:lumOff val="27000"/>
                </a:srgbClr>
              </a:gs>
              <a:gs pos="74000">
                <a:schemeClr val="accent2">
                  <a:lumMod val="83000"/>
                  <a:lumOff val="17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площадь жилых помещений, </a:t>
            </a:r>
          </a:p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приходящихся в среднем на одного жителя,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м²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412303195"/>
              </p:ext>
            </p:extLst>
          </p:nvPr>
        </p:nvGraphicFramePr>
        <p:xfrm>
          <a:off x="4572000" y="1255853"/>
          <a:ext cx="4750482" cy="52235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5519708" y="920847"/>
            <a:ext cx="3041084" cy="41992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Общая площадь жилых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помещений,</a:t>
            </a:r>
          </a:p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введенная в действие за 2020 год, м² </a:t>
            </a:r>
            <a:endParaRPr lang="ru-RU" sz="1200" dirty="0"/>
          </a:p>
        </p:txBody>
      </p:sp>
      <p:grpSp>
        <p:nvGrpSpPr>
          <p:cNvPr id="16" name="Группа 15"/>
          <p:cNvGrpSpPr/>
          <p:nvPr/>
        </p:nvGrpSpPr>
        <p:grpSpPr>
          <a:xfrm>
            <a:off x="578734" y="3634263"/>
            <a:ext cx="4611413" cy="2405857"/>
            <a:chOff x="-177102" y="-248309"/>
            <a:chExt cx="3986554" cy="1959242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259583" y="182919"/>
              <a:ext cx="3094031" cy="1465693"/>
              <a:chOff x="-70039" y="-50998"/>
              <a:chExt cx="3094576" cy="1465720"/>
            </a:xfrm>
          </p:grpSpPr>
          <p:grpSp>
            <p:nvGrpSpPr>
              <p:cNvPr id="20" name="Группа 19"/>
              <p:cNvGrpSpPr/>
              <p:nvPr/>
            </p:nvGrpSpPr>
            <p:grpSpPr>
              <a:xfrm>
                <a:off x="74428" y="191386"/>
                <a:ext cx="2239118" cy="1103063"/>
                <a:chOff x="0" y="0"/>
                <a:chExt cx="2239496" cy="1103292"/>
              </a:xfrm>
            </p:grpSpPr>
            <p:grpSp>
              <p:nvGrpSpPr>
                <p:cNvPr id="26" name="Группа 25"/>
                <p:cNvGrpSpPr/>
                <p:nvPr/>
              </p:nvGrpSpPr>
              <p:grpSpPr>
                <a:xfrm>
                  <a:off x="1" y="21265"/>
                  <a:ext cx="2231536" cy="1082027"/>
                  <a:chOff x="-31901" y="0"/>
                  <a:chExt cx="2231880" cy="1082568"/>
                </a:xfrm>
              </p:grpSpPr>
              <p:grpSp>
                <p:nvGrpSpPr>
                  <p:cNvPr id="31" name="Группа 30"/>
                  <p:cNvGrpSpPr/>
                  <p:nvPr/>
                </p:nvGrpSpPr>
                <p:grpSpPr>
                  <a:xfrm>
                    <a:off x="0" y="0"/>
                    <a:ext cx="2199979" cy="819115"/>
                    <a:chOff x="0" y="0"/>
                    <a:chExt cx="2199979" cy="819115"/>
                  </a:xfrm>
                </p:grpSpPr>
                <p:sp>
                  <p:nvSpPr>
                    <p:cNvPr id="34" name="Прямоугольный треугольник 33"/>
                    <p:cNvSpPr/>
                    <p:nvPr/>
                  </p:nvSpPr>
                  <p:spPr>
                    <a:xfrm>
                      <a:off x="1105786" y="414670"/>
                      <a:ext cx="1094193" cy="404445"/>
                    </a:xfrm>
                    <a:prstGeom prst="rtTriangle">
                      <a:avLst/>
                    </a:pr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5" name="Прямоугольник 301"/>
                    <p:cNvSpPr/>
                    <p:nvPr/>
                  </p:nvSpPr>
                  <p:spPr>
                    <a:xfrm>
                      <a:off x="0" y="0"/>
                      <a:ext cx="1111250" cy="819115"/>
                    </a:xfrm>
                    <a:custGeom>
                      <a:avLst/>
                      <a:gdLst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244549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90846"/>
                        <a:gd name="connsiteY0" fmla="*/ 0 h 839470"/>
                        <a:gd name="connsiteX1" fmla="*/ 1190846 w 1190846"/>
                        <a:gd name="connsiteY1" fmla="*/ 478465 h 839470"/>
                        <a:gd name="connsiteX2" fmla="*/ 1111250 w 1190846"/>
                        <a:gd name="connsiteY2" fmla="*/ 839470 h 839470"/>
                        <a:gd name="connsiteX3" fmla="*/ 0 w 1190846"/>
                        <a:gd name="connsiteY3" fmla="*/ 839470 h 839470"/>
                        <a:gd name="connsiteX4" fmla="*/ 0 w 1190846"/>
                        <a:gd name="connsiteY4" fmla="*/ 0 h 839470"/>
                        <a:gd name="connsiteX0" fmla="*/ 0 w 1111250"/>
                        <a:gd name="connsiteY0" fmla="*/ 0 h 839470"/>
                        <a:gd name="connsiteX1" fmla="*/ 1061513 w 1111250"/>
                        <a:gd name="connsiteY1" fmla="*/ 446567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41467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1250" h="839470">
                          <a:moveTo>
                            <a:pt x="0" y="0"/>
                          </a:moveTo>
                          <a:lnTo>
                            <a:pt x="1111250" y="414670"/>
                          </a:lnTo>
                          <a:lnTo>
                            <a:pt x="1111250" y="839470"/>
                          </a:lnTo>
                          <a:lnTo>
                            <a:pt x="0" y="83947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32" name="Левая фигурная скобка 31"/>
                  <p:cNvSpPr/>
                  <p:nvPr/>
                </p:nvSpPr>
                <p:spPr>
                  <a:xfrm rot="16200000">
                    <a:off x="410513" y="381887"/>
                    <a:ext cx="258267" cy="1143096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3" name="Левая фигурная скобка 32"/>
                  <p:cNvSpPr/>
                  <p:nvPr/>
                </p:nvSpPr>
                <p:spPr>
                  <a:xfrm rot="16200000">
                    <a:off x="1524034" y="458494"/>
                    <a:ext cx="243204" cy="1004944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</p:grpSp>
            <p:sp>
              <p:nvSpPr>
                <p:cNvPr id="28" name="Блок-схема: узел 27"/>
                <p:cNvSpPr/>
                <p:nvPr/>
              </p:nvSpPr>
              <p:spPr>
                <a:xfrm>
                  <a:off x="0" y="0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9" name="Блок-схема: узел 28"/>
                <p:cNvSpPr/>
                <p:nvPr/>
              </p:nvSpPr>
              <p:spPr>
                <a:xfrm>
                  <a:off x="1116418" y="393404"/>
                  <a:ext cx="58420" cy="63500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30" name="Блок-схема: узел 29"/>
                <p:cNvSpPr/>
                <p:nvPr/>
              </p:nvSpPr>
              <p:spPr>
                <a:xfrm>
                  <a:off x="2195587" y="801354"/>
                  <a:ext cx="43909" cy="52723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 dirty="0"/>
                </a:p>
              </p:txBody>
            </p:sp>
          </p:grpSp>
          <p:sp>
            <p:nvSpPr>
              <p:cNvPr id="21" name="Надпись 2"/>
              <p:cNvSpPr txBox="1">
                <a:spLocks noChangeArrowheads="1"/>
              </p:cNvSpPr>
              <p:nvPr/>
            </p:nvSpPr>
            <p:spPr bwMode="auto">
              <a:xfrm>
                <a:off x="1259429" y="401664"/>
                <a:ext cx="889497" cy="265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РХ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24,8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м²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Надпись 2"/>
              <p:cNvSpPr txBox="1">
                <a:spLocks noChangeArrowheads="1"/>
              </p:cNvSpPr>
              <p:nvPr/>
            </p:nvSpPr>
            <p:spPr bwMode="auto">
              <a:xfrm>
                <a:off x="2232417" y="743835"/>
                <a:ext cx="792120" cy="295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19,8</a:t>
                </a:r>
                <a:r>
                  <a:rPr lang="ru-RU" sz="1200" dirty="0" smtClean="0">
                    <a:effectLst/>
                    <a:latin typeface="Palatino Linotype"/>
                    <a:ea typeface="Palatino Linotype"/>
                    <a:cs typeface="Times New Roman"/>
                  </a:rPr>
                  <a:t>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м²</a:t>
                </a:r>
                <a:endParaRPr lang="ru-RU" sz="1200" dirty="0">
                  <a:effectLst/>
                  <a:latin typeface="Palatino Linotype"/>
                  <a:ea typeface="Palatino Linotype"/>
                  <a:cs typeface="Times New Roman"/>
                </a:endParaRPr>
              </a:p>
            </p:txBody>
          </p:sp>
          <p:sp>
            <p:nvSpPr>
              <p:cNvPr id="23" name="Надпись 2"/>
              <p:cNvSpPr txBox="1">
                <a:spLocks noChangeArrowheads="1"/>
              </p:cNvSpPr>
              <p:nvPr/>
            </p:nvSpPr>
            <p:spPr bwMode="auto">
              <a:xfrm>
                <a:off x="-70039" y="-50998"/>
                <a:ext cx="715830" cy="2423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31,6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м²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Надпись 2"/>
              <p:cNvSpPr txBox="1">
                <a:spLocks noChangeArrowheads="1"/>
              </p:cNvSpPr>
              <p:nvPr/>
            </p:nvSpPr>
            <p:spPr bwMode="auto">
              <a:xfrm>
                <a:off x="196762" y="1117542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4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МО</a:t>
                </a:r>
              </a:p>
            </p:txBody>
          </p:sp>
          <p:sp>
            <p:nvSpPr>
              <p:cNvPr id="25" name="Надпись 2"/>
              <p:cNvSpPr txBox="1">
                <a:spLocks noChangeArrowheads="1"/>
              </p:cNvSpPr>
              <p:nvPr/>
            </p:nvSpPr>
            <p:spPr bwMode="auto">
              <a:xfrm>
                <a:off x="1751424" y="1105093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9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МО</a:t>
                </a:r>
              </a:p>
            </p:txBody>
          </p:sp>
        </p:grpSp>
        <p:sp>
          <p:nvSpPr>
            <p:cNvPr id="18" name="Надпись 2"/>
            <p:cNvSpPr txBox="1">
              <a:spLocks noChangeArrowheads="1"/>
            </p:cNvSpPr>
            <p:nvPr/>
          </p:nvSpPr>
          <p:spPr bwMode="auto">
            <a:xfrm>
              <a:off x="-177102" y="-248309"/>
              <a:ext cx="1545268" cy="621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ru-RU" sz="11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Мах </a:t>
              </a:r>
              <a:r>
                <a:rPr lang="ru-RU" sz="1100" b="1" dirty="0" smtClean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Орджоникидзевский район</a:t>
              </a:r>
              <a:endParaRPr lang="ru-RU" sz="1050" dirty="0"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</p:txBody>
        </p:sp>
        <p:sp>
          <p:nvSpPr>
            <p:cNvPr id="19" name="Надпись 2"/>
            <p:cNvSpPr txBox="1">
              <a:spLocks noChangeArrowheads="1"/>
            </p:cNvSpPr>
            <p:nvPr/>
          </p:nvSpPr>
          <p:spPr bwMode="auto">
            <a:xfrm>
              <a:off x="2478157" y="1223550"/>
              <a:ext cx="1331295" cy="4873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050" b="1" dirty="0">
                  <a:effectLst/>
                  <a:latin typeface="Palatino Linotype"/>
                  <a:ea typeface="Palatino Linotype"/>
                  <a:cs typeface="Times New Roman"/>
                </a:rPr>
                <a:t>М</a:t>
              </a:r>
              <a:r>
                <a:rPr lang="en-US" sz="1050" b="1" dirty="0">
                  <a:effectLst/>
                  <a:latin typeface="Palatino Linotype"/>
                  <a:ea typeface="Palatino Linotype"/>
                  <a:cs typeface="Times New Roman"/>
                </a:rPr>
                <a:t>in </a:t>
              </a:r>
              <a:endParaRPr lang="ru-RU" sz="1050" dirty="0">
                <a:effectLst/>
                <a:latin typeface="Palatino Linotype"/>
                <a:ea typeface="Palatino Linotype"/>
                <a:cs typeface="Times New Roman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050" b="1" dirty="0" smtClean="0">
                  <a:latin typeface="Palatino Linotype"/>
                  <a:ea typeface="Palatino Linotype"/>
                  <a:cs typeface="Times New Roman"/>
                </a:rPr>
                <a:t>Таштыпский</a:t>
              </a:r>
              <a:r>
                <a:rPr lang="ru-RU" sz="1050" b="1" dirty="0" smtClean="0">
                  <a:effectLst/>
                  <a:latin typeface="Palatino Linotype"/>
                  <a:ea typeface="Palatino Linotype"/>
                  <a:cs typeface="Times New Roman"/>
                </a:rPr>
                <a:t> </a:t>
              </a:r>
              <a:r>
                <a:rPr lang="ru-RU" sz="1050" b="1" dirty="0">
                  <a:effectLst/>
                  <a:latin typeface="Palatino Linotype"/>
                  <a:ea typeface="Palatino Linotype"/>
                  <a:cs typeface="Times New Roman"/>
                </a:rPr>
                <a:t>район</a:t>
              </a:r>
              <a:endParaRPr lang="ru-RU" sz="1050" dirty="0">
                <a:effectLst/>
                <a:latin typeface="Palatino Linotype"/>
                <a:ea typeface="Palatino Linotype"/>
                <a:cs typeface="Times New Roman"/>
              </a:endParaRPr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4717916" y="3764660"/>
            <a:ext cx="4904402" cy="2275460"/>
            <a:chOff x="-377844" y="-204440"/>
            <a:chExt cx="4239843" cy="1853052"/>
          </a:xfrm>
        </p:grpSpPr>
        <p:grpSp>
          <p:nvGrpSpPr>
            <p:cNvPr id="37" name="Группа 36"/>
            <p:cNvGrpSpPr/>
            <p:nvPr/>
          </p:nvGrpSpPr>
          <p:grpSpPr>
            <a:xfrm>
              <a:off x="162434" y="218575"/>
              <a:ext cx="3699565" cy="1430037"/>
              <a:chOff x="-167206" y="-15340"/>
              <a:chExt cx="3700220" cy="1430062"/>
            </a:xfrm>
          </p:grpSpPr>
          <p:grpSp>
            <p:nvGrpSpPr>
              <p:cNvPr id="40" name="Группа 39"/>
              <p:cNvGrpSpPr/>
              <p:nvPr/>
            </p:nvGrpSpPr>
            <p:grpSpPr>
              <a:xfrm>
                <a:off x="74428" y="191386"/>
                <a:ext cx="2232670" cy="1103063"/>
                <a:chOff x="0" y="0"/>
                <a:chExt cx="2233047" cy="1103292"/>
              </a:xfrm>
            </p:grpSpPr>
            <p:grpSp>
              <p:nvGrpSpPr>
                <p:cNvPr id="46" name="Группа 45"/>
                <p:cNvGrpSpPr/>
                <p:nvPr/>
              </p:nvGrpSpPr>
              <p:grpSpPr>
                <a:xfrm>
                  <a:off x="1" y="21265"/>
                  <a:ext cx="2231536" cy="1082027"/>
                  <a:chOff x="-31901" y="0"/>
                  <a:chExt cx="2231880" cy="1082568"/>
                </a:xfrm>
              </p:grpSpPr>
              <p:grpSp>
                <p:nvGrpSpPr>
                  <p:cNvPr id="50" name="Группа 49"/>
                  <p:cNvGrpSpPr/>
                  <p:nvPr/>
                </p:nvGrpSpPr>
                <p:grpSpPr>
                  <a:xfrm>
                    <a:off x="0" y="0"/>
                    <a:ext cx="2199979" cy="819115"/>
                    <a:chOff x="0" y="0"/>
                    <a:chExt cx="2199979" cy="819115"/>
                  </a:xfrm>
                </p:grpSpPr>
                <p:sp>
                  <p:nvSpPr>
                    <p:cNvPr id="53" name="Прямоугольный треугольник 52"/>
                    <p:cNvSpPr/>
                    <p:nvPr/>
                  </p:nvSpPr>
                  <p:spPr>
                    <a:xfrm>
                      <a:off x="1105786" y="414670"/>
                      <a:ext cx="1094193" cy="404445"/>
                    </a:xfrm>
                    <a:prstGeom prst="rtTriangle">
                      <a:avLst/>
                    </a:pr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54" name="Прямоугольник 301"/>
                    <p:cNvSpPr/>
                    <p:nvPr/>
                  </p:nvSpPr>
                  <p:spPr>
                    <a:xfrm>
                      <a:off x="0" y="0"/>
                      <a:ext cx="1111250" cy="819115"/>
                    </a:xfrm>
                    <a:custGeom>
                      <a:avLst/>
                      <a:gdLst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244549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90846"/>
                        <a:gd name="connsiteY0" fmla="*/ 0 h 839470"/>
                        <a:gd name="connsiteX1" fmla="*/ 1190846 w 1190846"/>
                        <a:gd name="connsiteY1" fmla="*/ 478465 h 839470"/>
                        <a:gd name="connsiteX2" fmla="*/ 1111250 w 1190846"/>
                        <a:gd name="connsiteY2" fmla="*/ 839470 h 839470"/>
                        <a:gd name="connsiteX3" fmla="*/ 0 w 1190846"/>
                        <a:gd name="connsiteY3" fmla="*/ 839470 h 839470"/>
                        <a:gd name="connsiteX4" fmla="*/ 0 w 1190846"/>
                        <a:gd name="connsiteY4" fmla="*/ 0 h 839470"/>
                        <a:gd name="connsiteX0" fmla="*/ 0 w 1111250"/>
                        <a:gd name="connsiteY0" fmla="*/ 0 h 839470"/>
                        <a:gd name="connsiteX1" fmla="*/ 1061513 w 1111250"/>
                        <a:gd name="connsiteY1" fmla="*/ 446567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41467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1250" h="839470">
                          <a:moveTo>
                            <a:pt x="0" y="0"/>
                          </a:moveTo>
                          <a:lnTo>
                            <a:pt x="1111250" y="414670"/>
                          </a:lnTo>
                          <a:lnTo>
                            <a:pt x="1111250" y="839470"/>
                          </a:lnTo>
                          <a:lnTo>
                            <a:pt x="0" y="83947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51" name="Левая фигурная скобка 50"/>
                  <p:cNvSpPr/>
                  <p:nvPr/>
                </p:nvSpPr>
                <p:spPr>
                  <a:xfrm rot="16200000">
                    <a:off x="410513" y="381887"/>
                    <a:ext cx="258267" cy="1143096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52" name="Левая фигурная скобка 51"/>
                  <p:cNvSpPr/>
                  <p:nvPr/>
                </p:nvSpPr>
                <p:spPr>
                  <a:xfrm rot="16200000">
                    <a:off x="1524034" y="458494"/>
                    <a:ext cx="243204" cy="1004944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</p:grpSp>
            <p:sp>
              <p:nvSpPr>
                <p:cNvPr id="47" name="Блок-схема: узел 46"/>
                <p:cNvSpPr/>
                <p:nvPr/>
              </p:nvSpPr>
              <p:spPr>
                <a:xfrm>
                  <a:off x="0" y="0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8" name="Блок-схема: узел 47"/>
                <p:cNvSpPr/>
                <p:nvPr/>
              </p:nvSpPr>
              <p:spPr>
                <a:xfrm>
                  <a:off x="1116418" y="393404"/>
                  <a:ext cx="58420" cy="63500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49" name="Блок-схема: узел 48"/>
                <p:cNvSpPr/>
                <p:nvPr/>
              </p:nvSpPr>
              <p:spPr>
                <a:xfrm>
                  <a:off x="2184747" y="816007"/>
                  <a:ext cx="48300" cy="47930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41" name="Надпись 2"/>
              <p:cNvSpPr txBox="1">
                <a:spLocks noChangeArrowheads="1"/>
              </p:cNvSpPr>
              <p:nvPr/>
            </p:nvSpPr>
            <p:spPr bwMode="auto">
              <a:xfrm>
                <a:off x="1235013" y="390646"/>
                <a:ext cx="1126490" cy="265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РХ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 </a:t>
                </a: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0,3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м²</a:t>
                </a:r>
                <a:endParaRPr lang="ru-RU" sz="1200" dirty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endParaRPr lang="ru-RU" sz="1200" dirty="0">
                  <a:effectLst/>
                  <a:latin typeface="Palatino Linotype"/>
                  <a:ea typeface="Palatino Linotype"/>
                  <a:cs typeface="Times New Roman"/>
                </a:endParaRPr>
              </a:p>
            </p:txBody>
          </p:sp>
          <p:sp>
            <p:nvSpPr>
              <p:cNvPr id="42" name="Надпись 2"/>
              <p:cNvSpPr txBox="1">
                <a:spLocks noChangeArrowheads="1"/>
              </p:cNvSpPr>
              <p:nvPr/>
            </p:nvSpPr>
            <p:spPr bwMode="auto">
              <a:xfrm>
                <a:off x="2282952" y="864151"/>
                <a:ext cx="1250062" cy="350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0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м²</a:t>
                </a:r>
                <a:endParaRPr lang="ru-RU" sz="1200" dirty="0">
                  <a:effectLst/>
                  <a:latin typeface="Palatino Linotype"/>
                  <a:ea typeface="Palatino Linotype"/>
                  <a:cs typeface="Times New Roman"/>
                </a:endParaRPr>
              </a:p>
            </p:txBody>
          </p:sp>
          <p:sp>
            <p:nvSpPr>
              <p:cNvPr id="43" name="Надпись 2"/>
              <p:cNvSpPr txBox="1">
                <a:spLocks noChangeArrowheads="1"/>
              </p:cNvSpPr>
              <p:nvPr/>
            </p:nvSpPr>
            <p:spPr bwMode="auto">
              <a:xfrm>
                <a:off x="-167206" y="-15340"/>
                <a:ext cx="834907" cy="339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1,1</a:t>
                </a:r>
                <a:r>
                  <a:rPr lang="ru-RU" sz="1200" dirty="0" smtClean="0">
                    <a:effectLst/>
                    <a:latin typeface="Palatino Linotype"/>
                    <a:ea typeface="Palatino Linotype"/>
                    <a:cs typeface="Times New Roman"/>
                  </a:rPr>
                  <a:t> 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м²</a:t>
                </a:r>
                <a:endParaRPr lang="ru-RU" sz="1200" dirty="0">
                  <a:effectLst/>
                  <a:latin typeface="Palatino Linotype"/>
                  <a:ea typeface="Palatino Linotype"/>
                  <a:cs typeface="Times New Roman"/>
                </a:endParaRPr>
              </a:p>
            </p:txBody>
          </p:sp>
          <p:sp>
            <p:nvSpPr>
              <p:cNvPr id="44" name="Надпись 2"/>
              <p:cNvSpPr txBox="1">
                <a:spLocks noChangeArrowheads="1"/>
              </p:cNvSpPr>
              <p:nvPr/>
            </p:nvSpPr>
            <p:spPr bwMode="auto">
              <a:xfrm>
                <a:off x="196762" y="1117542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3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МО</a:t>
                </a:r>
              </a:p>
            </p:txBody>
          </p:sp>
          <p:sp>
            <p:nvSpPr>
              <p:cNvPr id="45" name="Надпись 2"/>
              <p:cNvSpPr txBox="1">
                <a:spLocks noChangeArrowheads="1"/>
              </p:cNvSpPr>
              <p:nvPr/>
            </p:nvSpPr>
            <p:spPr bwMode="auto">
              <a:xfrm>
                <a:off x="1751424" y="1105093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10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МО</a:t>
                </a:r>
              </a:p>
            </p:txBody>
          </p:sp>
        </p:grpSp>
        <p:sp>
          <p:nvSpPr>
            <p:cNvPr id="38" name="Надпись 2"/>
            <p:cNvSpPr txBox="1">
              <a:spLocks noChangeArrowheads="1"/>
            </p:cNvSpPr>
            <p:nvPr/>
          </p:nvSpPr>
          <p:spPr bwMode="auto">
            <a:xfrm>
              <a:off x="-377844" y="-204440"/>
              <a:ext cx="1545268" cy="600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ru-RU" sz="12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Мах                          </a:t>
              </a:r>
              <a:r>
                <a:rPr lang="ru-RU" sz="1200" b="1" dirty="0" smtClean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Усть-Абаканский район</a:t>
              </a:r>
            </a:p>
          </p:txBody>
        </p:sp>
        <p:sp>
          <p:nvSpPr>
            <p:cNvPr id="39" name="Надпись 2"/>
            <p:cNvSpPr txBox="1">
              <a:spLocks noChangeArrowheads="1"/>
            </p:cNvSpPr>
            <p:nvPr/>
          </p:nvSpPr>
          <p:spPr bwMode="auto">
            <a:xfrm>
              <a:off x="2294089" y="981039"/>
              <a:ext cx="1128914" cy="252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2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</a:t>
              </a:r>
              <a:r>
                <a:rPr lang="en-US" sz="12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in</a:t>
              </a:r>
              <a:r>
                <a:rPr lang="ru-RU" sz="12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 г. Сорск</a:t>
              </a:r>
              <a:endParaRPr lang="ru-RU" sz="1100" dirty="0"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</p:txBody>
        </p:sp>
      </p:grpSp>
      <p:sp>
        <p:nvSpPr>
          <p:cNvPr id="72" name="Прямоугольник 71"/>
          <p:cNvSpPr/>
          <p:nvPr/>
        </p:nvSpPr>
        <p:spPr>
          <a:xfrm>
            <a:off x="177039" y="-48465"/>
            <a:ext cx="896696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ЖИЛИЩНОЕ СТРОИТЕЛЬСТВО 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ОБЕСПЕЧЕНИЕ ГРАЖДАН ЖИЛЬЁМ</a:t>
            </a:r>
            <a:endParaRPr lang="ru-RU" sz="2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88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684" y="35764"/>
            <a:ext cx="9160684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498951095"/>
              </p:ext>
            </p:extLst>
          </p:nvPr>
        </p:nvGraphicFramePr>
        <p:xfrm>
          <a:off x="3725667" y="798165"/>
          <a:ext cx="5399055" cy="37801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06009" y="696550"/>
            <a:ext cx="3742298" cy="34315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по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униципальным районам республики площадь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земельных участков, предоставленных для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строительства,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расчете на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тыс. человек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населения, составила 8,4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(2019 год – 12,5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га), по городским округам – 6,65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 (2019 год – 5,56 га).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уровень показателя по региону зафиксирован в Таштыпском районе (19,3 га), наименьший – в Орджоникидзевском районе (1,3 га).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Повышенный спрос со стороны организаций-застройщиков повлиял на прирост показателя во всех городских округах. В муниципальных районах прирост зафиксирован в Бейском и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аштыпском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районах, в Боградском районе показатель остался на уровне 2019 года. В остальных муниципальных районах снижение спроса со стороны населения отразилось на уменьшении показателя в 2020 году.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6998" y="4193776"/>
            <a:ext cx="2880320" cy="1182086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прирост имели: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районов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Бейский район (+ 6,52 га);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городских округов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Саяногорск (+ 4,17 га).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4587744" y="3766033"/>
            <a:ext cx="4561747" cy="2243098"/>
            <a:chOff x="-43900" y="-77796"/>
            <a:chExt cx="3935110" cy="1826697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398333" y="217093"/>
              <a:ext cx="3492877" cy="1531808"/>
              <a:chOff x="68736" y="-16823"/>
              <a:chExt cx="3493494" cy="1531836"/>
            </a:xfrm>
          </p:grpSpPr>
          <p:grpSp>
            <p:nvGrpSpPr>
              <p:cNvPr id="16" name="Группа 15"/>
              <p:cNvGrpSpPr/>
              <p:nvPr/>
            </p:nvGrpSpPr>
            <p:grpSpPr>
              <a:xfrm>
                <a:off x="74428" y="191386"/>
                <a:ext cx="2235084" cy="1103063"/>
                <a:chOff x="0" y="0"/>
                <a:chExt cx="2235461" cy="1103292"/>
              </a:xfrm>
            </p:grpSpPr>
            <p:grpSp>
              <p:nvGrpSpPr>
                <p:cNvPr id="22" name="Группа 21"/>
                <p:cNvGrpSpPr/>
                <p:nvPr/>
              </p:nvGrpSpPr>
              <p:grpSpPr>
                <a:xfrm>
                  <a:off x="1" y="21265"/>
                  <a:ext cx="2231536" cy="1082027"/>
                  <a:chOff x="-31901" y="0"/>
                  <a:chExt cx="2231880" cy="1082568"/>
                </a:xfrm>
              </p:grpSpPr>
              <p:grpSp>
                <p:nvGrpSpPr>
                  <p:cNvPr id="26" name="Группа 25"/>
                  <p:cNvGrpSpPr/>
                  <p:nvPr/>
                </p:nvGrpSpPr>
                <p:grpSpPr>
                  <a:xfrm>
                    <a:off x="0" y="0"/>
                    <a:ext cx="2199979" cy="819115"/>
                    <a:chOff x="0" y="0"/>
                    <a:chExt cx="2199979" cy="819115"/>
                  </a:xfrm>
                </p:grpSpPr>
                <p:sp>
                  <p:nvSpPr>
                    <p:cNvPr id="31" name="Прямоугольный треугольник 30"/>
                    <p:cNvSpPr/>
                    <p:nvPr/>
                  </p:nvSpPr>
                  <p:spPr>
                    <a:xfrm>
                      <a:off x="1105786" y="414670"/>
                      <a:ext cx="1094193" cy="404445"/>
                    </a:xfrm>
                    <a:prstGeom prst="rtTriangle">
                      <a:avLst/>
                    </a:pr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" name="Прямоугольник 301"/>
                    <p:cNvSpPr/>
                    <p:nvPr/>
                  </p:nvSpPr>
                  <p:spPr>
                    <a:xfrm>
                      <a:off x="0" y="0"/>
                      <a:ext cx="1111250" cy="819115"/>
                    </a:xfrm>
                    <a:custGeom>
                      <a:avLst/>
                      <a:gdLst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244549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90846"/>
                        <a:gd name="connsiteY0" fmla="*/ 0 h 839470"/>
                        <a:gd name="connsiteX1" fmla="*/ 1190846 w 1190846"/>
                        <a:gd name="connsiteY1" fmla="*/ 478465 h 839470"/>
                        <a:gd name="connsiteX2" fmla="*/ 1111250 w 1190846"/>
                        <a:gd name="connsiteY2" fmla="*/ 839470 h 839470"/>
                        <a:gd name="connsiteX3" fmla="*/ 0 w 1190846"/>
                        <a:gd name="connsiteY3" fmla="*/ 839470 h 839470"/>
                        <a:gd name="connsiteX4" fmla="*/ 0 w 1190846"/>
                        <a:gd name="connsiteY4" fmla="*/ 0 h 839470"/>
                        <a:gd name="connsiteX0" fmla="*/ 0 w 1111250"/>
                        <a:gd name="connsiteY0" fmla="*/ 0 h 839470"/>
                        <a:gd name="connsiteX1" fmla="*/ 1061513 w 1111250"/>
                        <a:gd name="connsiteY1" fmla="*/ 446567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41467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1250" h="839470">
                          <a:moveTo>
                            <a:pt x="0" y="0"/>
                          </a:moveTo>
                          <a:lnTo>
                            <a:pt x="1111250" y="414670"/>
                          </a:lnTo>
                          <a:lnTo>
                            <a:pt x="1111250" y="839470"/>
                          </a:lnTo>
                          <a:lnTo>
                            <a:pt x="0" y="83947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9" name="Левая фигурная скобка 28"/>
                  <p:cNvSpPr/>
                  <p:nvPr/>
                </p:nvSpPr>
                <p:spPr>
                  <a:xfrm rot="16200000">
                    <a:off x="410513" y="381887"/>
                    <a:ext cx="258267" cy="1143096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0" name="Левая фигурная скобка 29"/>
                  <p:cNvSpPr/>
                  <p:nvPr/>
                </p:nvSpPr>
                <p:spPr>
                  <a:xfrm rot="16200000">
                    <a:off x="1524034" y="458494"/>
                    <a:ext cx="243204" cy="1004944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</p:grpSp>
            <p:sp>
              <p:nvSpPr>
                <p:cNvPr id="23" name="Блок-схема: узел 22"/>
                <p:cNvSpPr/>
                <p:nvPr/>
              </p:nvSpPr>
              <p:spPr>
                <a:xfrm>
                  <a:off x="0" y="0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Блок-схема: узел 23"/>
                <p:cNvSpPr/>
                <p:nvPr/>
              </p:nvSpPr>
              <p:spPr>
                <a:xfrm>
                  <a:off x="1116418" y="393404"/>
                  <a:ext cx="58420" cy="63500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5" name="Блок-схема: узел 24"/>
                <p:cNvSpPr/>
                <p:nvPr/>
              </p:nvSpPr>
              <p:spPr>
                <a:xfrm>
                  <a:off x="2182331" y="813610"/>
                  <a:ext cx="53130" cy="52723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17" name="Надпись 2"/>
              <p:cNvSpPr txBox="1">
                <a:spLocks noChangeArrowheads="1"/>
              </p:cNvSpPr>
              <p:nvPr/>
            </p:nvSpPr>
            <p:spPr bwMode="auto">
              <a:xfrm>
                <a:off x="1193662" y="401664"/>
                <a:ext cx="1474700" cy="265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РХ</a:t>
                </a:r>
                <a:r>
                  <a:rPr lang="ru-R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</a:t>
                </a: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7,73 га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Надпись 2"/>
              <p:cNvSpPr txBox="1">
                <a:spLocks noChangeArrowheads="1"/>
              </p:cNvSpPr>
              <p:nvPr/>
            </p:nvSpPr>
            <p:spPr bwMode="auto">
              <a:xfrm>
                <a:off x="2312168" y="963690"/>
                <a:ext cx="1250062" cy="350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1,3</a:t>
                </a:r>
                <a:r>
                  <a:rPr lang="ru-RU" sz="1200" dirty="0">
                    <a:latin typeface="Palatino Linotype"/>
                    <a:ea typeface="Palatino Linotype"/>
                    <a:cs typeface="Times New Roman"/>
                  </a:rPr>
                  <a:t> </a:t>
                </a: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га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Надпись 2"/>
              <p:cNvSpPr txBox="1">
                <a:spLocks noChangeArrowheads="1"/>
              </p:cNvSpPr>
              <p:nvPr/>
            </p:nvSpPr>
            <p:spPr bwMode="auto">
              <a:xfrm>
                <a:off x="68736" y="-16823"/>
                <a:ext cx="1424201" cy="392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19,3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га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Надпись 2"/>
              <p:cNvSpPr txBox="1">
                <a:spLocks noChangeArrowheads="1"/>
              </p:cNvSpPr>
              <p:nvPr/>
            </p:nvSpPr>
            <p:spPr bwMode="auto">
              <a:xfrm>
                <a:off x="406257" y="1217833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6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МО</a:t>
                </a:r>
              </a:p>
            </p:txBody>
          </p:sp>
          <p:sp>
            <p:nvSpPr>
              <p:cNvPr id="21" name="Надпись 2"/>
              <p:cNvSpPr txBox="1">
                <a:spLocks noChangeArrowheads="1"/>
              </p:cNvSpPr>
              <p:nvPr/>
            </p:nvSpPr>
            <p:spPr bwMode="auto">
              <a:xfrm>
                <a:off x="1530520" y="1217833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7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МО</a:t>
                </a:r>
              </a:p>
            </p:txBody>
          </p:sp>
        </p:grpSp>
        <p:sp>
          <p:nvSpPr>
            <p:cNvPr id="14" name="Надпись 2"/>
            <p:cNvSpPr txBox="1">
              <a:spLocks noChangeArrowheads="1"/>
            </p:cNvSpPr>
            <p:nvPr/>
          </p:nvSpPr>
          <p:spPr bwMode="auto">
            <a:xfrm>
              <a:off x="-43900" y="-77796"/>
              <a:ext cx="1622357" cy="4409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ru-RU" sz="12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Мах               </a:t>
              </a:r>
              <a:r>
                <a:rPr lang="ru-RU" sz="1200" b="1" dirty="0" err="1" smtClean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Таштыпский</a:t>
              </a:r>
              <a:r>
                <a:rPr lang="ru-RU" sz="12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 район </a:t>
              </a:r>
              <a:endParaRPr lang="ru-RU" sz="1200" b="1" dirty="0" smtClean="0"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</p:txBody>
        </p:sp>
        <p:sp>
          <p:nvSpPr>
            <p:cNvPr id="15" name="Надпись 2"/>
            <p:cNvSpPr txBox="1">
              <a:spLocks noChangeArrowheads="1"/>
            </p:cNvSpPr>
            <p:nvPr/>
          </p:nvSpPr>
          <p:spPr bwMode="auto">
            <a:xfrm>
              <a:off x="2168096" y="716774"/>
              <a:ext cx="1399384" cy="368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ru-RU" sz="12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               М</a:t>
              </a:r>
              <a:r>
                <a:rPr lang="en-US" sz="12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in </a:t>
              </a:r>
              <a:endParaRPr lang="ru-RU" sz="1200" dirty="0"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ru-RU" sz="1200" b="1" dirty="0" smtClean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Орджоникидзевский район</a:t>
              </a:r>
              <a:endParaRPr lang="ru-RU" sz="1200" dirty="0"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</p:txBody>
        </p:sp>
      </p:grpSp>
      <p:pic>
        <p:nvPicPr>
          <p:cNvPr id="45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" y="-420293"/>
            <a:ext cx="9165310" cy="160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9754" y="-26513"/>
            <a:ext cx="90024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ЖИЛИЩНОЕ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</a:t>
            </a:r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ОБЕСПЕЧЕНИЕ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 ЖИЛЬЁМ</a:t>
            </a:r>
            <a:endParaRPr lang="ru-RU" sz="2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98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5" y="2273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4" y="-459432"/>
            <a:ext cx="9144000" cy="168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82694" y="1052092"/>
            <a:ext cx="7776864" cy="4104456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регионе площадь земельных участков, предоставленных для строительства, в отношении которых с даты принятия решения о предоставлении земельного участка или подписания протокола о результатах торгов (конкурсов, аукционов), не было получено разрешение на ввод в эксплуатацию объектов жилищного строительства в течении 3 лет, по итогам 2020 года составила 49,1 тыс. кв. метров, что выше уровня 2019 года на 8,2%.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Прирост показателя наблюдается в Аскизском, Таштыпском, Усть-Абаканском районах, а также в городских округах Абакане и Сорске. Это вызвано увеличением выданных разрешений на строительство, срок действия которых определяется проектом организации строительства.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Снижения показателя отмечено в Боградском районе и г. Черногорске, что связано с вводом в эксплуатацию домов по ранее выданным разрешениям.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Земельные участки, предоставленные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строительства, в отношении которых с даты принятия решения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предоставлении земельного участка или подписания протокола о результатах торгов (конкурсов, аукционов),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получено разрешение на ввод в эксплуатацию объектов жилищного строительства в течении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3-х лет отсутствуют на территории г. Саяногорска, а также в  Алтайском, Бейском, Орджоникидзевском районах.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остальных муниципальных образованиях значение показателя осталось на уровне 2019 года.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площадь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земельных участков, предоставленных для строительства, в отношении которых с даты принятия решения о предоставлении земельного участка или подписания протокола о результатах торгов (конкурсов, аукционов), не было получено разрешение на ввод в эксплуатацию объектов жилищного строительства в течении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лет, по итогам 2020 года составила 17,08 тыс. кв. метров,  что меньше уровня 2019 года на 12%. 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Прирост наблюдался в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аштыпском и Усть-Абаканском районах, а также в г. Черногорске. 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г. Абакане, а также в Аскизском, Боградском и Ширинском районах наблюдалось снижение показателя.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остальных муниципальных образованиях показатель остался на уровне 2019 года.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55168" y="-30302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ЖИЛИЩНОЕ СТРОИТЕЛЬСТВО 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ОБЕСПЕЧЕНИЕ ГРАЖДАН ЖИЛЬЕМ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602854" y="836712"/>
            <a:ext cx="0" cy="4344285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461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36592"/>
            <a:ext cx="9144000" cy="901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73956" y="0"/>
            <a:ext cx="90700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СОЦИАЛЬНО-ЭКОНОМИЧЕСКОЕ РАЗВИТИЕ  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72925" y="2996952"/>
            <a:ext cx="80298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экономика Республики Хакасия развивалась в условиях преодоления последствий распространения новой коронавирусной инфекции и реализации мер поддержки бизнеса и населения, принятых Правительством Российской Федерации. </a:t>
            </a: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Социально-экономическое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Республики Хакасия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характеризовалось сохранением роста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промышленного производства,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сельскохозяйственного производства, строительства жилья, реальной заработной платы.</a:t>
            </a: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же время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новой коронавирусной инфекции повлияло на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спад в потребительском секторе, строительной сфере и ускоренный рост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инфляции и безработицы.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итогам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индекс промышленного производства составил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103,1%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2019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за 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счет наращивания объемов производства организациями добывающей отрасли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(104,1%) и обеспечения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электрической энергией, газом и паром;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кондиционирования воздуха (105,3%).  В обрабатывающей сфере деятельности объемы производства выросли на 1,3%, в водоснабжении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водоотведении;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сбора и утилизации отходов, деятельность по ликвидации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загрязнений сократились на 4,6%.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indent="457200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рейтинге субъектов Российской Федерации и Сибирского федерального округа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(далее – РФ и СФО соответственно) по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темпам роста промышленного производства Республика Хакасия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заняла 21 и 2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 (в 2019 году – 19 и 1 место).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муниципальных образований наибольший удельный вес в объеме отгруженных товаров собственного производства, выполненных работ и услуг собственными силами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приходился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Саяногорск (53,5%), г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Черногорск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(14%), Алтайский район и г. Абакан (10,6%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8,2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соответственно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4093782144"/>
              </p:ext>
            </p:extLst>
          </p:nvPr>
        </p:nvGraphicFramePr>
        <p:xfrm>
          <a:off x="107504" y="400110"/>
          <a:ext cx="8928992" cy="2452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683568" y="3047841"/>
            <a:ext cx="0" cy="331454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36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915296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469671192"/>
              </p:ext>
            </p:extLst>
          </p:nvPr>
        </p:nvGraphicFramePr>
        <p:xfrm>
          <a:off x="-108520" y="2685376"/>
          <a:ext cx="6237149" cy="3104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03888" y="792392"/>
            <a:ext cx="7920880" cy="17518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среднем по муниципальным районам в 2020 году доля земельных участков, предоставленных для жилищного строительства, индивидуального строительства и комплексного освоения в целях жилищного строительства, в общей площади земельных участков, предоставленных для строительства в расчете на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тыс. человек сократилась на 8,2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 сравнению с 2019 годом и составила 67,6% (2019 год – 75,9%), по городским округам – 68,8% (2019 год – 69,8%). Среди муниципальных районов наибольшее значение площади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анных земельных участков отмечено в Алтайском районе (17,21 га), среди городских округов – г. Абаза (11 га). Прирост показателя, вызванный увеличением активности населения, наблюдался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всех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городских округах, а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в Бейском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районе. В остальных муниципальных районах наблюдалось снижение показателя.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30" y="-21323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ЖИЛИЩНОЕ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</a:t>
            </a:r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ОБЕСПЕЧЕНИЕ 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 ЖИЛЬЁМ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661223" y="2544261"/>
            <a:ext cx="3043757" cy="3386832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Площадь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земельных участков, предоставленных для ИЖС и комплексного освоения в целях жилищного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строительства 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расчете на 10 тыс.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человек:</a:t>
            </a:r>
          </a:p>
          <a:p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4625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Алтайский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17,2 га;</a:t>
            </a:r>
          </a:p>
          <a:p>
            <a:pPr indent="174625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Абаза – 11 га;</a:t>
            </a:r>
          </a:p>
          <a:p>
            <a:pPr indent="174625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Таштыпский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– 9 га;</a:t>
            </a:r>
          </a:p>
          <a:p>
            <a:pPr indent="174625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Бейский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7,7 га;</a:t>
            </a:r>
          </a:p>
          <a:p>
            <a:pPr indent="174625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Усть-Абаканский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га;</a:t>
            </a:r>
          </a:p>
          <a:p>
            <a:pPr indent="174625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Черногорск – 4,2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га;</a:t>
            </a:r>
          </a:p>
          <a:p>
            <a:pPr indent="174625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Аскизский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3,3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га;</a:t>
            </a:r>
          </a:p>
          <a:p>
            <a:pPr indent="174625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Саяногорск 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2,6 га;</a:t>
            </a:r>
          </a:p>
          <a:p>
            <a:pPr indent="174625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Абакан 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1,6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4625">
              <a:buFont typeface="Arial" panose="020B0604020202020204" pitchFamily="34" charset="0"/>
              <a:buChar char="•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Сорск – 1,6 га;</a:t>
            </a:r>
          </a:p>
          <a:p>
            <a:pPr indent="174625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Орджоникидзевский район – 1,2 га;</a:t>
            </a:r>
          </a:p>
          <a:p>
            <a:pPr indent="174625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Ширинский район – 1,2 га;</a:t>
            </a:r>
          </a:p>
          <a:p>
            <a:pPr indent="174625"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Боградский район – 0,7 га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67544" y="792392"/>
            <a:ext cx="0" cy="17558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30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5" y="2273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75456"/>
            <a:ext cx="914400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68529" y="1340768"/>
            <a:ext cx="7776864" cy="3063262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indent="268288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мероприятия в сфере жилищного строительства и обеспечения граждан жильём: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родолжить работу по выделению земельных участков льготным категориям граждан;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ривлекать граждан и юридических лиц к оформлению права собственности на земельные участки;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роводить разъяснительную работу среди граждан процедуры оформления прав на земельные участки,  в том числе посредством регистрации прав в упрощенном порядке;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необходимые работы по оформлению земельных участков для последующей передачи их в собственность в рамках исполнения Закона Республики Хакасия от 26.10.2011 № 88-ЗРХ «О бесплатном предоставлении в собственность граждан, имеющих трех и более детей, земельных участков на территории Республики Хакасия» и Закона Республики Хакасия от 23.05.2017 № 33-ЗРХ «О бесплатном предоставлении в собственность отдельным категориям граждан земельных участков на территории Республики Хакасия»  или предоставлению через аукционы;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ктивизировать работу по выявлению неучтенных земельных участков, в том числе инвентаризации индивидуальных гаражей, расположенных на земельных участках, права на которые не оформлены в установленном порядке.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55168" y="-65489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МЕРОПРИЯТИЯ </a:t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ЖИЛИЩНОГО СТРОИТЕЛЬСТВА 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ОБЕСПЕЧЕНИЯ ГРАЖДАН ЖИЛЬЕМ  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39552" y="1229834"/>
            <a:ext cx="0" cy="29523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290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52</a:t>
            </a:fld>
            <a:endParaRPr lang="ru-RU" dirty="0"/>
          </a:p>
        </p:txBody>
      </p:sp>
      <p:pic>
        <p:nvPicPr>
          <p:cNvPr id="3" name="Picture 3" descr="C:\Users\Пользователь\Desktop\26-02-2019_13-39-28\Безымянный-2_Монтажная область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38"/>
          <a:stretch/>
        </p:blipFill>
        <p:spPr bwMode="auto">
          <a:xfrm>
            <a:off x="0" y="-83991"/>
            <a:ext cx="9137700" cy="694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375" y="1484784"/>
            <a:ext cx="7524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708920"/>
            <a:ext cx="75798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VII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ЖИЛИЩНО-КОММУНАЛЬНОЕ ХОЗЯЙСТВО 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логотип_Монтажная область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13050" cy="14846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494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12" y="29815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46666"/>
            <a:ext cx="9133888" cy="95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46" y="260648"/>
            <a:ext cx="89624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755575" y="836712"/>
            <a:ext cx="7920881" cy="432048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47675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республике доля многоквартирных домов, в которых собственники помещений выбрали и реализуют один из способов управления многоквартирными домами (ТСЖ, жилищные кооперативы, управляющие организации государственной, муниципальной и частной форм собственности), среди муниципальных районов увеличилась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0,3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составила 97% (в 2019 году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96,7%),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городских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округов показатель уменьшился на 0,04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составил 99,9% соответственно. 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полном объеме выбрали и реализуют один из способов управления многоквартирными домами жители Алтайского, Аскизского, Бейского, Орджоникидзевского и Ширинского районов, а также жители всех городских округов, за исключением г. Черногорска. 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Прирост показателя наблюдался в Орджоникидзевском районе</a:t>
            </a: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снижение –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г. Черногорске (на 0,2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 В остальных муниципальных образованиях показатель остался на уровне 2019 года. 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частных организаций коммунального комплекса (с долей участия в уставном капитале муниципального образования не более 25%), использующих объекты коммунальной инфраструктуры на праве частной собственности или по концессионному соглашению сократилось, в том числе среди муниципальных районов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11,8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на конец года составила 22,2%, среди городских округов – на 2,6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65,4% соответственно.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Максимальное значение показателя достигнуто в городских округах Абазе и Саяногорске. Нулевое значение отмечено в Орджоникидзевском 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районах, а также в г. Сорске.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Прирост наблюдался в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Бейском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 5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 7,1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районах, снижение показателя – Боградский район (на 9,7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Таштыпский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 100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и г. Черногорск (на 13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остальных муниципальных образованиях значение показателя осталось на уровне 2019 года.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976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ЖИЛИЩНО-КОММУНАЛЬНОЕ ХОЗЯЙСТВО</a:t>
            </a:r>
            <a:endParaRPr lang="ru-RU" sz="20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61145" y="706406"/>
            <a:ext cx="0" cy="39032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87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0594"/>
            <a:ext cx="9163976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46" y="260648"/>
            <a:ext cx="89624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400" dirty="0">
              <a:solidFill>
                <a:schemeClr val="bg1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86321355"/>
              </p:ext>
            </p:extLst>
          </p:nvPr>
        </p:nvGraphicFramePr>
        <p:xfrm>
          <a:off x="19976" y="695510"/>
          <a:ext cx="4647371" cy="581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484840" y="895239"/>
            <a:ext cx="3960440" cy="69105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многоквартирных домов, </a:t>
            </a:r>
          </a:p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которых собственники помещений выбрали и реализуют один из способов управления МКД,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792068317"/>
              </p:ext>
            </p:extLst>
          </p:nvPr>
        </p:nvGraphicFramePr>
        <p:xfrm>
          <a:off x="4534996" y="1056875"/>
          <a:ext cx="4579213" cy="5861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4757063" y="909302"/>
            <a:ext cx="4267430" cy="691058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частных организаций, </a:t>
            </a:r>
          </a:p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использующих имущество коммунального комплекса на праве частной собственности, переданное в аренду или концессию,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ru-RU" sz="12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9976" y="-26803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ЖИЛИЩНО-КОММУНАЛЬНОЕ ХОЗЯЙСТВО</a:t>
            </a:r>
            <a:endParaRPr lang="ru-RU" sz="20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93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75" y="14288"/>
            <a:ext cx="9144000" cy="683418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5" y="-315416"/>
            <a:ext cx="9180512" cy="97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558167260"/>
              </p:ext>
            </p:extLst>
          </p:nvPr>
        </p:nvGraphicFramePr>
        <p:xfrm>
          <a:off x="251520" y="2204864"/>
          <a:ext cx="5148064" cy="3796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578242" y="526891"/>
            <a:ext cx="7968766" cy="13397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среднем по муниципальным районам доля многоквартирных домов, расположенных на земельных участках, в отношении которых осуществлён государственный кадастровый учёт в 2020 году, составила 95,7% (2019 год – 95,7%), по городским округам – 80,2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(2019 год – 80%). 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полном объеме (100%) осуществлена постановка на кадастровый учет земельных участков в городских округах Абакан, Саяногорск, Черногорск, а также в Алтайском, Аскизском и Ширинском районах. Увеличение наблюдалось в Боградском районе (0,1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и г. Сорск (0,9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 В остальных муниципальных образованиях показатели остались на уровне 2019 года.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68144" y="2636912"/>
            <a:ext cx="2808960" cy="1232155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прирост имели: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городских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округов –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Сорск (+ 0,9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реди муниципальный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районов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Боградский район (+ 0,12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27547" y="-78753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ЖИЛИЩНО-КОММУНАЛЬНОЕ ХОЗЯЙСТВО</a:t>
            </a:r>
            <a:endParaRPr lang="ru-RU" sz="2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67544" y="526891"/>
            <a:ext cx="0" cy="133972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783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68" y="17829"/>
            <a:ext cx="9194898" cy="683418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768" y="-223471"/>
            <a:ext cx="9180512" cy="97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367366426"/>
              </p:ext>
            </p:extLst>
          </p:nvPr>
        </p:nvGraphicFramePr>
        <p:xfrm>
          <a:off x="4571975" y="746895"/>
          <a:ext cx="4508957" cy="4842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29653" y="764705"/>
            <a:ext cx="4167499" cy="38884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среднем по республике доля населения, получившего жилые помещения и улучшившего жилищные условия в отчетном году, в общей численности населения, состоящего на учете в качестве нуждающегося в жилых помещениях, составила 10,4% и уменьшилась по сравнению с 2019 годом на 0,6 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муниципальным районам показатель составил 10,7% (2019 год – 10,3%), по городским округам – 9,9% (2019 год – 11,9%). 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 показателя наблюдался в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Бейском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 2,5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Орджоникидзевском (на 3,9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Таштыпского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 0,3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Усть-Абаканском (на 0,7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(на 3,5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районов, а также в г. Саяногорске (на 0,5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отмечено в Алтайском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0,1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(на 5,6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Боградском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2,4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муниципальных районах, а также в городских округах Абакан (на 6,1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Сорск (4 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остальных муниципальных образованиях показатель остался на уровне 2019 года.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87624" y="4581128"/>
            <a:ext cx="2971087" cy="1232155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прирост имели: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реди городских округов</a:t>
            </a: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Саяногорск (+ 0,5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реди муниципальный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районов –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Орджоникидзевский район (+ 3,9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-36512" y="61657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ЖИЛИЩНО-КОММУНАЛЬНОЕ ХОЗЯЙСТВО</a:t>
            </a:r>
            <a:endParaRPr lang="ru-RU" sz="2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13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5" y="2273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5" y="-402141"/>
            <a:ext cx="9144000" cy="15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68529" y="1229834"/>
            <a:ext cx="7776864" cy="4287398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indent="268288" algn="just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мероприятия в сфере жилищно-коммунального хозяйства: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родолжать дальнейшую работу с жильцами многоквартирных домов по выбору и реализации одного из способов управления многоквартирными домами;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ктивизировать работу по увеличению сбора платежей за предоставленные жилищно-коммунальные услуги и погашению имеющейся задолженности потребителей услуг;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продолжить организацию проведения кадастровых работ в отношении земельных участков, на которых расположены многоквартирные дома.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55168" y="-30302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МЕРОПРИЯТИЯ В СФЕРЕ ЖИЛИЩНО-КОММУНАЛЬНОГО ХОЗЯЙСТВА  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539552" y="1110026"/>
            <a:ext cx="0" cy="191650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28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58</a:t>
            </a:fld>
            <a:endParaRPr lang="ru-RU" dirty="0"/>
          </a:p>
        </p:txBody>
      </p:sp>
      <p:pic>
        <p:nvPicPr>
          <p:cNvPr id="3" name="Picture 3" descr="C:\Users\Пользователь\Desktop\26-02-2019_13-39-28\Безымянный-2_Монтажная область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38"/>
          <a:stretch/>
        </p:blipFill>
        <p:spPr bwMode="auto">
          <a:xfrm>
            <a:off x="0" y="-83991"/>
            <a:ext cx="9137700" cy="694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375" y="1484784"/>
            <a:ext cx="7524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554" y="2708920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VIII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ОРГАНИЗАЦИЯ МУНИЦИПАЛЬНОГО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логотип_Монтажная область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13050" cy="14846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595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49" y="-16293"/>
            <a:ext cx="9135035" cy="686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243408"/>
            <a:ext cx="9163977" cy="9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35807" y="400110"/>
            <a:ext cx="7920880" cy="33169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47675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Поступление  налоговых  и  неналоговых  доходов  (за  исключением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поступлений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налоговых  доходов  по  дополнительным  нормативам  отчислений)  в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бюджеты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 образований  республики  в  2020  году  увеличилось  по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сравнению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2019 годом на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41,9 млн рублей,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на  1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%, что обусловлено значительным ростом доходов в Алтайском районе и г. Саяногорске по налогу на доходы физических лиц, налогу на имущество организаций. Наряду с Алтайским районом и г. Саяногорском увеличение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доли налоговых и неналоговых платежей в общем объеме собственных доходов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отмечено еще в двух муниципальных образованиях, в остальных отмечено снижение.</a:t>
            </a:r>
          </a:p>
          <a:p>
            <a:pPr lvl="0" indent="447675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среднем по муниципальным районам доля налоговых доходов местного бюджета (за исключением поступлений налоговых доходов по дополнительным нормативам отчислений) сократилась на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3,4 </a:t>
            </a:r>
            <a:r>
              <a:rPr lang="ru-RU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 сравнению с 2019 годом и составила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19,2%,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городским округам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на 6,5 </a:t>
            </a:r>
            <a:r>
              <a:rPr lang="ru-RU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34,6% соответственно.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47675" algn="just"/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итогам 2020 года налоговые 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образований увеличились к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году в общей сумме на 170,2 млн рублей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неналоговые – сократились так же в 4 муниципалитетах на сумму 135,3 млн рублей.</a:t>
            </a:r>
          </a:p>
          <a:p>
            <a:pPr lvl="0"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Значительное уменьшение неналоговых доходов зафиксировано в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Абакане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49,9 млн рублей),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Черногорске (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35,2 млн рублей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Бейском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21,1 млн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рублей) 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районе 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29,1 млн рублей).</a:t>
            </a:r>
          </a:p>
          <a:p>
            <a:pPr lvl="0"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муниципальных районов наибольшее значение доли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налоговых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неналоговых доходов имели Алтайский район (32,9%), среди городских округов – г. Абакан (60,2%). Наименьше значение, среди всех муниципальных образований зафиксировано в Таштыпском районе (6,5%).</a:t>
            </a: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960401445"/>
              </p:ext>
            </p:extLst>
          </p:nvPr>
        </p:nvGraphicFramePr>
        <p:xfrm>
          <a:off x="621546" y="3825537"/>
          <a:ext cx="4762658" cy="2389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2" name="Группа 11"/>
          <p:cNvGrpSpPr/>
          <p:nvPr/>
        </p:nvGrpSpPr>
        <p:grpSpPr>
          <a:xfrm>
            <a:off x="5520821" y="3954422"/>
            <a:ext cx="3387544" cy="1881487"/>
            <a:chOff x="-70119" y="-62302"/>
            <a:chExt cx="3819353" cy="1811203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198352" y="202585"/>
              <a:ext cx="3428978" cy="1546316"/>
              <a:chOff x="-131282" y="-31330"/>
              <a:chExt cx="3429585" cy="1546343"/>
            </a:xfrm>
          </p:grpSpPr>
          <p:grpSp>
            <p:nvGrpSpPr>
              <p:cNvPr id="16" name="Группа 15"/>
              <p:cNvGrpSpPr/>
              <p:nvPr/>
            </p:nvGrpSpPr>
            <p:grpSpPr>
              <a:xfrm>
                <a:off x="74428" y="191386"/>
                <a:ext cx="2237740" cy="1103063"/>
                <a:chOff x="0" y="0"/>
                <a:chExt cx="2238117" cy="1103292"/>
              </a:xfrm>
            </p:grpSpPr>
            <p:grpSp>
              <p:nvGrpSpPr>
                <p:cNvPr id="22" name="Группа 21"/>
                <p:cNvGrpSpPr/>
                <p:nvPr/>
              </p:nvGrpSpPr>
              <p:grpSpPr>
                <a:xfrm>
                  <a:off x="31897" y="21265"/>
                  <a:ext cx="2199640" cy="1082027"/>
                  <a:chOff x="0" y="0"/>
                  <a:chExt cx="2199979" cy="1082568"/>
                </a:xfrm>
              </p:grpSpPr>
              <p:grpSp>
                <p:nvGrpSpPr>
                  <p:cNvPr id="26" name="Группа 25"/>
                  <p:cNvGrpSpPr/>
                  <p:nvPr/>
                </p:nvGrpSpPr>
                <p:grpSpPr>
                  <a:xfrm>
                    <a:off x="0" y="0"/>
                    <a:ext cx="2199979" cy="819115"/>
                    <a:chOff x="0" y="0"/>
                    <a:chExt cx="2199979" cy="819115"/>
                  </a:xfrm>
                </p:grpSpPr>
                <p:sp>
                  <p:nvSpPr>
                    <p:cNvPr id="31" name="Прямоугольный треугольник 30"/>
                    <p:cNvSpPr/>
                    <p:nvPr/>
                  </p:nvSpPr>
                  <p:spPr>
                    <a:xfrm>
                      <a:off x="1105786" y="414670"/>
                      <a:ext cx="1094193" cy="404445"/>
                    </a:xfrm>
                    <a:prstGeom prst="rtTriangle">
                      <a:avLst/>
                    </a:pr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" name="Прямоугольник 301"/>
                    <p:cNvSpPr/>
                    <p:nvPr/>
                  </p:nvSpPr>
                  <p:spPr>
                    <a:xfrm>
                      <a:off x="0" y="0"/>
                      <a:ext cx="1111250" cy="819115"/>
                    </a:xfrm>
                    <a:custGeom>
                      <a:avLst/>
                      <a:gdLst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244549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90846"/>
                        <a:gd name="connsiteY0" fmla="*/ 0 h 839470"/>
                        <a:gd name="connsiteX1" fmla="*/ 1190846 w 1190846"/>
                        <a:gd name="connsiteY1" fmla="*/ 478465 h 839470"/>
                        <a:gd name="connsiteX2" fmla="*/ 1111250 w 1190846"/>
                        <a:gd name="connsiteY2" fmla="*/ 839470 h 839470"/>
                        <a:gd name="connsiteX3" fmla="*/ 0 w 1190846"/>
                        <a:gd name="connsiteY3" fmla="*/ 839470 h 839470"/>
                        <a:gd name="connsiteX4" fmla="*/ 0 w 1190846"/>
                        <a:gd name="connsiteY4" fmla="*/ 0 h 839470"/>
                        <a:gd name="connsiteX0" fmla="*/ 0 w 1111250"/>
                        <a:gd name="connsiteY0" fmla="*/ 0 h 839470"/>
                        <a:gd name="connsiteX1" fmla="*/ 1061513 w 1111250"/>
                        <a:gd name="connsiteY1" fmla="*/ 446567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41467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1250" h="839470">
                          <a:moveTo>
                            <a:pt x="0" y="0"/>
                          </a:moveTo>
                          <a:lnTo>
                            <a:pt x="1111250" y="414670"/>
                          </a:lnTo>
                          <a:lnTo>
                            <a:pt x="1111250" y="839470"/>
                          </a:lnTo>
                          <a:lnTo>
                            <a:pt x="0" y="83947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9" name="Левая фигурная скобка 28"/>
                  <p:cNvSpPr/>
                  <p:nvPr/>
                </p:nvSpPr>
                <p:spPr>
                  <a:xfrm rot="16200000">
                    <a:off x="423870" y="395245"/>
                    <a:ext cx="263453" cy="1111194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0" name="Левая фигурная скобка 29"/>
                  <p:cNvSpPr/>
                  <p:nvPr/>
                </p:nvSpPr>
                <p:spPr>
                  <a:xfrm rot="16200000">
                    <a:off x="1524034" y="458494"/>
                    <a:ext cx="243204" cy="1004944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</p:grpSp>
            <p:sp>
              <p:nvSpPr>
                <p:cNvPr id="23" name="Блок-схема: узел 22"/>
                <p:cNvSpPr/>
                <p:nvPr/>
              </p:nvSpPr>
              <p:spPr>
                <a:xfrm>
                  <a:off x="0" y="0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4" name="Блок-схема: узел 23"/>
                <p:cNvSpPr/>
                <p:nvPr/>
              </p:nvSpPr>
              <p:spPr>
                <a:xfrm>
                  <a:off x="1116418" y="393404"/>
                  <a:ext cx="58420" cy="63500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5" name="Блок-схема: узел 24"/>
                <p:cNvSpPr/>
                <p:nvPr/>
              </p:nvSpPr>
              <p:spPr>
                <a:xfrm>
                  <a:off x="2179674" y="808074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17" name="Надпись 2"/>
              <p:cNvSpPr txBox="1">
                <a:spLocks noChangeArrowheads="1"/>
              </p:cNvSpPr>
              <p:nvPr/>
            </p:nvSpPr>
            <p:spPr bwMode="auto">
              <a:xfrm>
                <a:off x="1193662" y="401664"/>
                <a:ext cx="1474700" cy="2654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25,2%</a:t>
                </a:r>
                <a:endParaRPr lang="ru-RU" sz="12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Надпись 2"/>
              <p:cNvSpPr txBox="1">
                <a:spLocks noChangeArrowheads="1"/>
              </p:cNvSpPr>
              <p:nvPr/>
            </p:nvSpPr>
            <p:spPr bwMode="auto">
              <a:xfrm>
                <a:off x="2435872" y="1105626"/>
                <a:ext cx="862431" cy="350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6,5</a:t>
                </a:r>
                <a:r>
                  <a:rPr lang="ru-RU" sz="11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%</a:t>
                </a:r>
                <a:endParaRPr lang="ru-RU" sz="11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" name="Надпись 2"/>
              <p:cNvSpPr txBox="1">
                <a:spLocks noChangeArrowheads="1"/>
              </p:cNvSpPr>
              <p:nvPr/>
            </p:nvSpPr>
            <p:spPr bwMode="auto">
              <a:xfrm>
                <a:off x="-131282" y="-31330"/>
                <a:ext cx="966762" cy="2864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60,2</a:t>
                </a:r>
                <a:r>
                  <a:rPr lang="ru-RU" sz="11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%</a:t>
                </a:r>
                <a:endParaRPr lang="ru-RU" sz="11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Надпись 2"/>
              <p:cNvSpPr txBox="1">
                <a:spLocks noChangeArrowheads="1"/>
              </p:cNvSpPr>
              <p:nvPr/>
            </p:nvSpPr>
            <p:spPr bwMode="auto">
              <a:xfrm>
                <a:off x="406257" y="1217833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6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МО</a:t>
                </a:r>
              </a:p>
            </p:txBody>
          </p:sp>
          <p:sp>
            <p:nvSpPr>
              <p:cNvPr id="21" name="Надпись 2"/>
              <p:cNvSpPr txBox="1">
                <a:spLocks noChangeArrowheads="1"/>
              </p:cNvSpPr>
              <p:nvPr/>
            </p:nvSpPr>
            <p:spPr bwMode="auto">
              <a:xfrm>
                <a:off x="1530520" y="1217833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7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МО</a:t>
                </a:r>
              </a:p>
            </p:txBody>
          </p:sp>
        </p:grpSp>
        <p:sp>
          <p:nvSpPr>
            <p:cNvPr id="14" name="Надпись 2"/>
            <p:cNvSpPr txBox="1">
              <a:spLocks noChangeArrowheads="1"/>
            </p:cNvSpPr>
            <p:nvPr/>
          </p:nvSpPr>
          <p:spPr bwMode="auto">
            <a:xfrm>
              <a:off x="-70119" y="-62302"/>
              <a:ext cx="1165139" cy="351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ru-RU" sz="10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Мах                                   </a:t>
              </a:r>
              <a:r>
                <a:rPr lang="ru-RU" sz="1000" b="1" dirty="0" smtClean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г. Абакан</a:t>
              </a:r>
              <a:r>
                <a:rPr lang="ru-RU" sz="10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 </a:t>
              </a:r>
              <a:endParaRPr lang="ru-RU" sz="1000" b="1" dirty="0" smtClean="0"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</p:txBody>
        </p:sp>
        <p:sp>
          <p:nvSpPr>
            <p:cNvPr id="15" name="Надпись 2"/>
            <p:cNvSpPr txBox="1">
              <a:spLocks noChangeArrowheads="1"/>
            </p:cNvSpPr>
            <p:nvPr/>
          </p:nvSpPr>
          <p:spPr bwMode="auto">
            <a:xfrm>
              <a:off x="2349850" y="818612"/>
              <a:ext cx="1399384" cy="520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05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</a:t>
              </a:r>
              <a:r>
                <a:rPr lang="en-US" sz="105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in </a:t>
              </a:r>
              <a:endParaRPr lang="ru-RU" sz="1050" dirty="0"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050" b="1" dirty="0" smtClean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Таштыпский район </a:t>
              </a: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19976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МУНИЦИПАЛЬНОГО УПРАВЛЕНИЯ</a:t>
            </a:r>
            <a:endParaRPr lang="ru-RU" sz="20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59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95536" y="419919"/>
            <a:ext cx="0" cy="331236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793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4699"/>
            <a:ext cx="9144000" cy="917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893" y="-6135"/>
            <a:ext cx="90700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СОЦИАЛЬНО-ЭКОНОМИЧЕСКОЕ РАЗВИТИЕ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1316" y="795983"/>
            <a:ext cx="8208912" cy="423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производства продукции сельского хозяйства в 2020 году составил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13,8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млрд рублей, что выше уровня 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2019 года на 1,1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%, в том числе продукция животноводства – 8,9 млрд рублей (97,5%), растениеводства – 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4,9 млрд рублей (108,4%).</a:t>
            </a:r>
          </a:p>
          <a:p>
            <a:pPr indent="457200" algn="just">
              <a:lnSpc>
                <a:spcPct val="105000"/>
              </a:lnSpc>
            </a:pPr>
            <a:r>
              <a:rPr lang="ru-RU" sz="1200" dirty="0">
                <a:latin typeface="Times New Roman"/>
                <a:ea typeface="Times New Roman"/>
                <a:cs typeface="Times New Roman"/>
              </a:rPr>
              <a:t>В рейтинге субъектов </a:t>
            </a:r>
            <a:r>
              <a:rPr lang="ru-RU" sz="1200" dirty="0" smtClean="0">
                <a:latin typeface="Times New Roman"/>
                <a:ea typeface="Times New Roman"/>
                <a:cs typeface="Times New Roman"/>
              </a:rPr>
              <a:t>РФ по 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темпам роста сельскохозяйственного производства Республика </a:t>
            </a:r>
            <a:r>
              <a:rPr lang="ru-RU" sz="1200" dirty="0" smtClean="0">
                <a:latin typeface="Times New Roman"/>
                <a:ea typeface="Times New Roman"/>
                <a:cs typeface="Times New Roman"/>
              </a:rPr>
              <a:t>Хакасия значительно улучшила позиции, заняв 51 место (в 2019 году – 61), среди субъектов СФО  снизилась на одну позицию 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–</a:t>
            </a:r>
            <a:r>
              <a:rPr lang="ru-RU" sz="1200" dirty="0" smtClean="0">
                <a:latin typeface="Times New Roman"/>
                <a:ea typeface="Times New Roman"/>
                <a:cs typeface="Times New Roman"/>
              </a:rPr>
              <a:t> 6 место.</a:t>
            </a:r>
            <a:endParaRPr lang="ru-RU" sz="1200" dirty="0">
              <a:latin typeface="Cambria"/>
              <a:ea typeface="Times New Roman"/>
              <a:cs typeface="Times New Roman"/>
            </a:endParaRP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муниципальных образований наибольшую долю в производстве продукции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животноводства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занимал 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Аскизский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–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20,4%,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втором месте ‒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Ширинский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(17,3%),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третьем –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Усть-Абакаснкий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(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14,4%). </a:t>
            </a: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 продукции растениеводства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удельный вес приходился  на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Ширинский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(16,3%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общего объема растениеводческой продукции),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Бейский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14,6%), Орджоникидзевский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районы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(12,5%). </a:t>
            </a: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на развитие экономики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направлено 34,5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млрд рублей инвестиций, или 98,1% от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2019 года. Снижение инвестиционной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наблюдалось 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сфере деятельности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«Добыча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ископаемых»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«Обрабатывающие производства».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Значительно выросли инвестиции в обеспечение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электрической энергии, газом и паром;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кондиционирование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 60,8% к 2019 году), сельское хозяйство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 68,4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%), информацию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связь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 60,5%),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здравоохранение 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49,2%),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 16,2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%).</a:t>
            </a:r>
          </a:p>
          <a:p>
            <a:pPr lvl="0" indent="457200" algn="just">
              <a:lnSpc>
                <a:spcPct val="105000"/>
              </a:lnSpc>
            </a:pPr>
            <a:r>
              <a:rPr lang="ru-RU" sz="12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В рейтинге субъектов </a:t>
            </a:r>
            <a:r>
              <a:rPr lang="ru-RU" sz="12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РФ и СФО по </a:t>
            </a:r>
            <a:r>
              <a:rPr lang="ru-RU" sz="12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темпам роста </a:t>
            </a:r>
            <a:r>
              <a:rPr lang="ru-RU" sz="12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объема инвестиций в основной капитал Республика </a:t>
            </a:r>
            <a:r>
              <a:rPr lang="ru-RU" sz="12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Хакасия </a:t>
            </a:r>
            <a:r>
              <a:rPr lang="ru-RU" sz="12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заняла 38 и 6 места соответственно (в 2019 году – 63 и 10 места).</a:t>
            </a:r>
          </a:p>
          <a:p>
            <a:pPr lvl="0" indent="457200" algn="just">
              <a:lnSpc>
                <a:spcPct val="105000"/>
              </a:lnSpc>
            </a:pPr>
            <a:r>
              <a:rPr lang="ru-RU" sz="12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В разрезе муниципальных образований в 2020 году преобладающая доля инвестиций приходилась на г. Саяногорск, в экономику которого из общего объема инвестиций вложено 34,8% (модернизация действующего производства), более 34% 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– </a:t>
            </a:r>
            <a:r>
              <a:rPr lang="ru-RU" sz="12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на г. Абакан (за счет реализации национальных проектов в сфере образования), 10% </a:t>
            </a:r>
            <a:r>
              <a:rPr lang="ru-RU" sz="1200" dirty="0">
                <a:latin typeface="Times New Roman"/>
                <a:ea typeface="Times New Roman"/>
                <a:cs typeface="Times New Roman"/>
              </a:rPr>
              <a:t>–</a:t>
            </a:r>
            <a:r>
              <a:rPr lang="ru-RU" sz="12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на Алтайский район (обусловлено реализацией долгосрочных инвестиционных проектов угледобывающих предприятий). </a:t>
            </a:r>
          </a:p>
          <a:p>
            <a:pPr lvl="0" algn="just">
              <a:lnSpc>
                <a:spcPct val="105000"/>
              </a:lnSpc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39552" y="764704"/>
            <a:ext cx="0" cy="414461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73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714" y="23813"/>
            <a:ext cx="9179714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47" y="-252172"/>
            <a:ext cx="9171112" cy="904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21185" y="476673"/>
            <a:ext cx="7825065" cy="2088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основных фондов организаций муниципальной формы собственности, находящихся в стадии банкротства, в основных фондах организаций муниципальной формы собственности (на конец года по полной учетной стоимости) в среднем по региону составила 0,2% (в 2019 году – 0,42%). 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состоянию на конец 2020 года в стадии банкротства находилось 9 муниципальных унитарных предприятия в 6 муниципальных образованиях (г. Саяногорск, г. Сорск, г. Черногорск,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Бейский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Боградский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Аскизский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районы). В остальных муниципальных образованиях таковые организации отсутствуют.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сравнению с 2019 годом снижение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доли основных фондов организаций муниципальной формы собственности, находящихся в стадии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банкротства, отмечена во всех муниципальных образованиях, где имеются организации-банкроты.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8365" y="-6007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МУНИЦИПАЛЬНОГО УПРАВЛЕНИЯ</a:t>
            </a:r>
            <a:endParaRPr lang="ru-RU" sz="2000" dirty="0">
              <a:solidFill>
                <a:schemeClr val="bg1"/>
              </a:solidFill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1518439935"/>
              </p:ext>
            </p:extLst>
          </p:nvPr>
        </p:nvGraphicFramePr>
        <p:xfrm>
          <a:off x="1228437" y="2348880"/>
          <a:ext cx="6696744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70831" y="527603"/>
            <a:ext cx="0" cy="174259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570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714" y="23813"/>
            <a:ext cx="9179714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47" y="-252172"/>
            <a:ext cx="9171112" cy="904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8365" y="-6007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МУНИЦИПАЛЬНОГО УПРАВЛЕНИЯ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476672"/>
            <a:ext cx="7920880" cy="2808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3587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итогам 2020 года объем незавершённого в установленные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строительства, осуществляемого за счет средств бюджета городского округа  (муниципального района), составил 319,3 млн рублей, что выше, чем в 2019 году в 2,7 раза.</a:t>
            </a:r>
          </a:p>
          <a:p>
            <a:pPr indent="3587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Незавершенное строительство зафиксировано в городах Саяногорске, Черногорске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Усть-Абаканском районе. Наибольшее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сложилось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Усть-Абаканском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районе – 229,3 млн рублей, что связано со строительством объектов социальной сферы в рамках национальных проектов (спортивного зала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Усть-Абакан, школы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250 мест в д.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Чапаево). В г. Черногорске  увеличение объемов незавершённого строительства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произошло вследствие  строящего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введенного в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эксплуатацию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благоустройства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парка. </a:t>
            </a:r>
          </a:p>
          <a:p>
            <a:pPr indent="3587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г. Саяногорске продолжились работы по оформлению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постановки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кадастровый учет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трубопровода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холодного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водоснабжения пос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Южный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Ай-Дай.</a:t>
            </a:r>
          </a:p>
          <a:p>
            <a:pPr indent="358775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Боградском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продолжилось строительство дома культуры в с. Первомайское.</a:t>
            </a:r>
          </a:p>
          <a:p>
            <a:pPr indent="3587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отмечено только в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по причине погашения кредиторской задолженности по строительству школы в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аале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Верхняя База.</a:t>
            </a:r>
          </a:p>
          <a:p>
            <a:pPr indent="358775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остальных муниципальных образованиях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незавершённое строительство отсутствует.</a:t>
            </a:r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2830465587"/>
              </p:ext>
            </p:extLst>
          </p:nvPr>
        </p:nvGraphicFramePr>
        <p:xfrm>
          <a:off x="1043608" y="3140968"/>
          <a:ext cx="676875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95536" y="476672"/>
            <a:ext cx="0" cy="273630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94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32" y="14288"/>
            <a:ext cx="9155832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32" y="-364296"/>
            <a:ext cx="9162728" cy="9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335315539"/>
              </p:ext>
            </p:extLst>
          </p:nvPr>
        </p:nvGraphicFramePr>
        <p:xfrm>
          <a:off x="947483" y="2844715"/>
          <a:ext cx="7224918" cy="3392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605644" y="404664"/>
            <a:ext cx="7920880" cy="24482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доля просроченной кредиторской задолженности по оплате труда (включая начисления на оплату труда) муниципальных учреждений в общем объёме расходов муниципального образования на оплату труда составила 3,16% (в 2019 году – 3,34%) и сложилась в 5  муниципальных  образованиях (г.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Абаза, 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Саяногорск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Алтайский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Орджоникидзевский и Усть-Абаканский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районы). 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сравнению с 2019 годом рост просроченной задолженности наблюдался в г. Сорске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11,9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Алтайском районе (на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снижение – в городских округах Абаза (на 0,3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Саяногорск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0,7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.), а также в Усть-Абаканском (на 0,2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и  Орджоникидзевском (на 2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 районах.</a:t>
            </a:r>
          </a:p>
          <a:p>
            <a:pPr indent="45720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остальных муниципальных образованиях доля просроченной кредиторской задолженности по оплате труда муниципальных учреждений в общем объеме расходов муниципального образования на оплату труда осталось на уровне 2019 года. </a:t>
            </a:r>
          </a:p>
          <a:p>
            <a:pPr indent="457200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целях  сокращения  просроченной  кредиторской  задолженности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образований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 году,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республиканского  бюджета  Республики 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Хакасия распределены 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  муниципальным  образованиям  на  частичное  погашение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кредиторской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задолженности в сумме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662,1 млн рублей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252536" y="-141885"/>
            <a:ext cx="9403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МУНИЦИПАЛЬНОГО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67544" y="368660"/>
            <a:ext cx="0" cy="25202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964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19" y="-309228"/>
            <a:ext cx="9144000" cy="101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958260600"/>
              </p:ext>
            </p:extLst>
          </p:nvPr>
        </p:nvGraphicFramePr>
        <p:xfrm>
          <a:off x="1018651" y="2259798"/>
          <a:ext cx="7092860" cy="2780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1804" y="1412776"/>
            <a:ext cx="4320480" cy="685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580112" y="4873259"/>
            <a:ext cx="2952328" cy="1091834"/>
          </a:xfrm>
          <a:prstGeom prst="rect">
            <a:avLst/>
          </a:prstGeom>
          <a:gradFill>
            <a:gsLst>
              <a:gs pos="0">
                <a:schemeClr val="accent2">
                  <a:tint val="50000"/>
                  <a:satMod val="300000"/>
                </a:schemeClr>
              </a:gs>
              <a:gs pos="8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Наибольший прирост за 2020 год: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районов –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Таштыпский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 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(+ 761,8 рублей);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городских округов –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Саяногорск (+ 528,2 рублей).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63515" y="521662"/>
            <a:ext cx="7668925" cy="1738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5085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среднем по муниципальным районам в 2020 году расходы муниципального образования на содержание работников органов местного самоуправления, в расчёте на одного жителя муниципального образования, увеличились на 260,97 рублей по сравнению с 2019 годом и составили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1 865,71 рублей (2019 год – 1 604,74 рублей), по городским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округам –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1 747,08 рублей (2019 год –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1 510,9 рублей). </a:t>
            </a:r>
          </a:p>
          <a:p>
            <a:pPr indent="45085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городских округов наибольшее значение показателя отмечено в г. Сорске (2 574,3 рублей), среди муниципальных районов – в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(3 115,8 рублей).</a:t>
            </a:r>
          </a:p>
          <a:p>
            <a:pPr indent="450850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всем муниципальным образованиям наблюдается прирост показателя, относительно 2019 года, вызванный повышением заработной платы работников.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-259432" y="-99392"/>
            <a:ext cx="9403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МУНИЦИПАЛЬНОГО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996238" y="4377456"/>
            <a:ext cx="3516844" cy="1868158"/>
            <a:chOff x="-319150" y="-221277"/>
            <a:chExt cx="4095865" cy="1970178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176753" y="126957"/>
              <a:ext cx="3427386" cy="1621944"/>
              <a:chOff x="-152885" y="-106959"/>
              <a:chExt cx="3427994" cy="1621972"/>
            </a:xfrm>
          </p:grpSpPr>
          <p:grpSp>
            <p:nvGrpSpPr>
              <p:cNvPr id="14" name="Группа 13"/>
              <p:cNvGrpSpPr/>
              <p:nvPr/>
            </p:nvGrpSpPr>
            <p:grpSpPr>
              <a:xfrm>
                <a:off x="74428" y="191386"/>
                <a:ext cx="2237740" cy="1103063"/>
                <a:chOff x="0" y="0"/>
                <a:chExt cx="2238117" cy="1103292"/>
              </a:xfrm>
            </p:grpSpPr>
            <p:grpSp>
              <p:nvGrpSpPr>
                <p:cNvPr id="20" name="Группа 19"/>
                <p:cNvGrpSpPr/>
                <p:nvPr/>
              </p:nvGrpSpPr>
              <p:grpSpPr>
                <a:xfrm>
                  <a:off x="31897" y="21265"/>
                  <a:ext cx="2199640" cy="1082027"/>
                  <a:chOff x="0" y="0"/>
                  <a:chExt cx="2199979" cy="1082568"/>
                </a:xfrm>
              </p:grpSpPr>
              <p:grpSp>
                <p:nvGrpSpPr>
                  <p:cNvPr id="24" name="Группа 23"/>
                  <p:cNvGrpSpPr/>
                  <p:nvPr/>
                </p:nvGrpSpPr>
                <p:grpSpPr>
                  <a:xfrm>
                    <a:off x="0" y="0"/>
                    <a:ext cx="2199979" cy="819115"/>
                    <a:chOff x="0" y="0"/>
                    <a:chExt cx="2199979" cy="819115"/>
                  </a:xfrm>
                </p:grpSpPr>
                <p:sp>
                  <p:nvSpPr>
                    <p:cNvPr id="31" name="Прямоугольный треугольник 30"/>
                    <p:cNvSpPr/>
                    <p:nvPr/>
                  </p:nvSpPr>
                  <p:spPr>
                    <a:xfrm>
                      <a:off x="1105786" y="414670"/>
                      <a:ext cx="1094193" cy="404445"/>
                    </a:xfrm>
                    <a:prstGeom prst="rtTriangle">
                      <a:avLst/>
                    </a:pr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" name="Прямоугольник 301"/>
                    <p:cNvSpPr/>
                    <p:nvPr/>
                  </p:nvSpPr>
                  <p:spPr>
                    <a:xfrm>
                      <a:off x="0" y="0"/>
                      <a:ext cx="1111250" cy="819115"/>
                    </a:xfrm>
                    <a:custGeom>
                      <a:avLst/>
                      <a:gdLst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244549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90846"/>
                        <a:gd name="connsiteY0" fmla="*/ 0 h 839470"/>
                        <a:gd name="connsiteX1" fmla="*/ 1190846 w 1190846"/>
                        <a:gd name="connsiteY1" fmla="*/ 478465 h 839470"/>
                        <a:gd name="connsiteX2" fmla="*/ 1111250 w 1190846"/>
                        <a:gd name="connsiteY2" fmla="*/ 839470 h 839470"/>
                        <a:gd name="connsiteX3" fmla="*/ 0 w 1190846"/>
                        <a:gd name="connsiteY3" fmla="*/ 839470 h 839470"/>
                        <a:gd name="connsiteX4" fmla="*/ 0 w 1190846"/>
                        <a:gd name="connsiteY4" fmla="*/ 0 h 839470"/>
                        <a:gd name="connsiteX0" fmla="*/ 0 w 1111250"/>
                        <a:gd name="connsiteY0" fmla="*/ 0 h 839470"/>
                        <a:gd name="connsiteX1" fmla="*/ 1061513 w 1111250"/>
                        <a:gd name="connsiteY1" fmla="*/ 446567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41467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1250" h="839470">
                          <a:moveTo>
                            <a:pt x="0" y="0"/>
                          </a:moveTo>
                          <a:lnTo>
                            <a:pt x="1111250" y="414670"/>
                          </a:lnTo>
                          <a:lnTo>
                            <a:pt x="1111250" y="839470"/>
                          </a:lnTo>
                          <a:lnTo>
                            <a:pt x="0" y="83947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/>
                    </a:p>
                  </p:txBody>
                </p:sp>
              </p:grpSp>
              <p:sp>
                <p:nvSpPr>
                  <p:cNvPr id="29" name="Левая фигурная скобка 28"/>
                  <p:cNvSpPr/>
                  <p:nvPr/>
                </p:nvSpPr>
                <p:spPr>
                  <a:xfrm rot="16200000">
                    <a:off x="423870" y="395245"/>
                    <a:ext cx="263453" cy="1111194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  <p:sp>
                <p:nvSpPr>
                  <p:cNvPr id="30" name="Левая фигурная скобка 29"/>
                  <p:cNvSpPr/>
                  <p:nvPr/>
                </p:nvSpPr>
                <p:spPr>
                  <a:xfrm rot="16200000">
                    <a:off x="1524034" y="458494"/>
                    <a:ext cx="243204" cy="1004944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/>
                  </a:p>
                </p:txBody>
              </p:sp>
            </p:grpSp>
            <p:sp>
              <p:nvSpPr>
                <p:cNvPr id="21" name="Блок-схема: узел 20"/>
                <p:cNvSpPr/>
                <p:nvPr/>
              </p:nvSpPr>
              <p:spPr>
                <a:xfrm>
                  <a:off x="0" y="0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2" name="Блок-схема: узел 21"/>
                <p:cNvSpPr/>
                <p:nvPr/>
              </p:nvSpPr>
              <p:spPr>
                <a:xfrm>
                  <a:off x="1116418" y="393404"/>
                  <a:ext cx="58420" cy="63500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  <p:sp>
              <p:nvSpPr>
                <p:cNvPr id="23" name="Блок-схема: узел 22"/>
                <p:cNvSpPr/>
                <p:nvPr/>
              </p:nvSpPr>
              <p:spPr>
                <a:xfrm>
                  <a:off x="2179674" y="808074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/>
                </a:p>
              </p:txBody>
            </p:sp>
          </p:grpSp>
          <p:sp>
            <p:nvSpPr>
              <p:cNvPr id="16" name="Надпись 2"/>
              <p:cNvSpPr txBox="1">
                <a:spLocks noChangeArrowheads="1"/>
              </p:cNvSpPr>
              <p:nvPr/>
            </p:nvSpPr>
            <p:spPr bwMode="auto">
              <a:xfrm>
                <a:off x="1609324" y="680372"/>
                <a:ext cx="1665785" cy="350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923 </a:t>
                </a: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рубля</a:t>
                </a:r>
                <a:endParaRPr lang="ru-RU" sz="11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Надпись 2"/>
              <p:cNvSpPr txBox="1">
                <a:spLocks noChangeArrowheads="1"/>
              </p:cNvSpPr>
              <p:nvPr/>
            </p:nvSpPr>
            <p:spPr bwMode="auto">
              <a:xfrm>
                <a:off x="-152885" y="-106959"/>
                <a:ext cx="1572848" cy="2864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3,1 </a:t>
                </a:r>
                <a:r>
                  <a:rPr lang="ru-RU" sz="1200" dirty="0" smtClean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тыс. рублей</a:t>
                </a:r>
                <a:endParaRPr lang="ru-RU" sz="1100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" name="Надпись 2"/>
              <p:cNvSpPr txBox="1">
                <a:spLocks noChangeArrowheads="1"/>
              </p:cNvSpPr>
              <p:nvPr/>
            </p:nvSpPr>
            <p:spPr bwMode="auto">
              <a:xfrm>
                <a:off x="406257" y="1217833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6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МО</a:t>
                </a:r>
              </a:p>
            </p:txBody>
          </p:sp>
          <p:sp>
            <p:nvSpPr>
              <p:cNvPr id="19" name="Надпись 2"/>
              <p:cNvSpPr txBox="1">
                <a:spLocks noChangeArrowheads="1"/>
              </p:cNvSpPr>
              <p:nvPr/>
            </p:nvSpPr>
            <p:spPr bwMode="auto">
              <a:xfrm>
                <a:off x="1530520" y="1217833"/>
                <a:ext cx="616585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7</a:t>
                </a:r>
                <a:r>
                  <a:rPr lang="ru-RU" sz="1200" dirty="0" smtClean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effectLst/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МО</a:t>
                </a:r>
              </a:p>
            </p:txBody>
          </p:sp>
        </p:grpSp>
        <p:sp>
          <p:nvSpPr>
            <p:cNvPr id="12" name="Надпись 2"/>
            <p:cNvSpPr txBox="1">
              <a:spLocks noChangeArrowheads="1"/>
            </p:cNvSpPr>
            <p:nvPr/>
          </p:nvSpPr>
          <p:spPr bwMode="auto">
            <a:xfrm>
              <a:off x="-319150" y="-221277"/>
              <a:ext cx="2050149" cy="408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ru-RU" sz="12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Мах                                   </a:t>
              </a:r>
              <a:r>
                <a:rPr lang="ru-RU" sz="1200" b="1" dirty="0" err="1" smtClean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Таштыпский</a:t>
              </a:r>
              <a:r>
                <a:rPr lang="ru-RU" sz="1200" b="1" dirty="0" smtClean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 район</a:t>
              </a:r>
            </a:p>
          </p:txBody>
        </p:sp>
        <p:sp>
          <p:nvSpPr>
            <p:cNvPr id="13" name="Надпись 2"/>
            <p:cNvSpPr txBox="1">
              <a:spLocks noChangeArrowheads="1"/>
            </p:cNvSpPr>
            <p:nvPr/>
          </p:nvSpPr>
          <p:spPr bwMode="auto">
            <a:xfrm>
              <a:off x="2377331" y="1136255"/>
              <a:ext cx="1399384" cy="5209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200" b="1" dirty="0" smtClean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</a:t>
              </a:r>
              <a:r>
                <a:rPr lang="en-US" sz="1200" b="1" dirty="0">
                  <a:effectLst/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in </a:t>
              </a:r>
              <a:endParaRPr lang="ru-RU" sz="1200" dirty="0">
                <a:effectLst/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  <a:p>
              <a:pPr algn="ctr">
                <a:lnSpc>
                  <a:spcPct val="115000"/>
                </a:lnSpc>
                <a:spcAft>
                  <a:spcPts val="0"/>
                </a:spcAft>
              </a:pPr>
              <a:r>
                <a:rPr lang="ru-RU" sz="1200" b="1" dirty="0" smtClean="0"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г. Черногорск</a:t>
              </a:r>
            </a:p>
          </p:txBody>
        </p:sp>
      </p:grpSp>
      <p:cxnSp>
        <p:nvCxnSpPr>
          <p:cNvPr id="5" name="Прямая соединительная линия 4"/>
          <p:cNvCxnSpPr/>
          <p:nvPr/>
        </p:nvCxnSpPr>
        <p:spPr>
          <a:xfrm>
            <a:off x="683568" y="521662"/>
            <a:ext cx="0" cy="173813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756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567" y="23812"/>
            <a:ext cx="9164506" cy="683418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6882"/>
            <a:ext cx="9163233" cy="1119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Прямоугольник 30"/>
          <p:cNvSpPr/>
          <p:nvPr/>
        </p:nvSpPr>
        <p:spPr>
          <a:xfrm>
            <a:off x="1063298" y="1340768"/>
            <a:ext cx="3220670" cy="30243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447675" algn="just"/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всех городских округах и муниципальных районах Республики Хакасия имеются утвержденные генеральные планы городского округа, схемы территориального планирования муниципального района, что свидетельствует о выполнении в полном объеме требований Градостроительного кодекса Российской Федерации в части завершения разработки документов территориального планирования в республике.</a:t>
            </a:r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-265493" y="-12048"/>
            <a:ext cx="9403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МУНИЦИПАЛЬНОГО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899592" y="1340768"/>
            <a:ext cx="0" cy="244827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tamala.pnzreg.ru/upload/iblock/756/75665e66c57a703fbdb5a1fcfdf7c3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686" y="1116768"/>
            <a:ext cx="346321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85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34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55146"/>
            <a:ext cx="9144000" cy="1100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11560" y="346467"/>
            <a:ext cx="7920880" cy="19304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Результирующим показателем эффективности деятельности местных органов власти является оценка удовлетворенности населения деятельностью органов местного самоуправления муниципальных образований Республики Хакасия. 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 января по 31 декабря 2020 года на территории Республики Хакасия проведен опрос населения с применением информационно-телекоммуникационных сетей и информационных технологий с целью выявления степени удовлетворенности населения деятельностью органов местного самоуправления  городских округов и муниципальных районов (далее </a:t>
            </a: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IT-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опрос). Общее количество граждан, принявших участие в </a:t>
            </a:r>
            <a:r>
              <a:rPr lang="en-US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-опросе, составило 4390 человек, что выше уровня 2019 года более чем в 2,7 раза. 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Наибольшее количество проголосовавших, среди городских округов отмечено в г. Абакане (2835 человек), среди муниципальных районов – в Усть-Абаканском районе (241 человек).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-252536" y="-99392"/>
            <a:ext cx="9403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МУНИЦИПАЛЬНОГО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65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655769349"/>
              </p:ext>
            </p:extLst>
          </p:nvPr>
        </p:nvGraphicFramePr>
        <p:xfrm>
          <a:off x="657763" y="2247818"/>
          <a:ext cx="7909084" cy="2137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601760" y="4274168"/>
            <a:ext cx="79208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7675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Наименьшее значение среди городских округов зафиксировано в г. Абазе (106 человек), среди муниципальных районов –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Боградский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(34 человека), что свидетельствует о недостаточной работе органов местного самоуправления с населением.</a:t>
            </a:r>
          </a:p>
          <a:p>
            <a:pPr indent="447675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 показателя, относительно 2019 года зафиксировано в городских округах Абакан (16,8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.), Абаза (3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.), Саяногорск (10,3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.), а также в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Аскизском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(7,8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.),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Бейском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(18,2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 и Усть-Абаканском (5,5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 районах. В остальных муниципальных образованиях наблюдалось увеличение уровня удовлетворенности населения деятельностью органов местного самоуправления муниципального, городского округа (муниципального района).</a:t>
            </a:r>
          </a:p>
          <a:p>
            <a:pPr indent="447675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Деятельностью руководителей органов местного самоуправления за 2020 год удовлетворены жители всех муниципальных образований, преодолев пороговое значение (30%). Среднее значение показателя по Республике Хакасия составляет 61,8%. Максимальное значение, среди городских округов зафиксировано в г. Абаза (85,8%), среди муниципальных районов –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Ширинский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 (89,1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%).</a:t>
            </a:r>
            <a:endParaRPr lang="ru-RU" sz="12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601760" y="4274168"/>
            <a:ext cx="0" cy="20351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84920" y="476672"/>
            <a:ext cx="0" cy="18002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48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1" y="0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965" y="-459432"/>
            <a:ext cx="9170676" cy="1689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50615" y="1069277"/>
            <a:ext cx="7776864" cy="4695632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indent="36195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мероприятия в сфере организации муниципального управления: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работу по снижению объемов незавершенного в установленные сроки строительства, осуществляемого за счет бюджета городского округа (муниципального района);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реализовать комплекс мер по контролю за полнотой и своевременностью выплаты заработной платы, предотвращению фактов выплаты «теневой» заработной платы на базе созданных в муниципальных образованиях Межведомственных комиссий;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работу в части имущественных налогов, в том числе по оптимизации налоговых ставок и льгот по земельному налогу и по налогу на имущество физических лиц;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работу по доведению налоговых ставок в отношении объектов налогообложения до максимально возможных;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работу по сокращению недоимки по налогам, при этом уделив особое внимание взысканию задолженности по арендным платежам, в том числе в судебном порядке, тем самым увеличив поступления доходов в бюджет;</a:t>
            </a:r>
          </a:p>
          <a:p>
            <a:pPr marL="361950" indent="-3619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выполнение Соглашений о мерах по повышению эффективности использования бюджетных средств и увеличению налоговых и неналоговых доходов бюджетов муниципальных образований;</a:t>
            </a:r>
          </a:p>
          <a:p>
            <a:pPr marL="361950" indent="-3619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утвержденные нормативы при формировании расходов на содержание органов местного самоуправления, в том числе на оплату труда.</a:t>
            </a:r>
          </a:p>
          <a:p>
            <a:pPr marL="361950" indent="-3619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администрациям городских округов и муниципальных районов работу по заинтересованности населения для участия в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IT-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опросе;</a:t>
            </a:r>
          </a:p>
          <a:p>
            <a:pPr marL="361950" indent="-361950" algn="just">
              <a:buFont typeface="Wingdings" panose="05000000000000000000" pitchFamily="2" charset="2"/>
              <a:buChar char="Ø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созданию новых рабочих мест, сокращению миграционного оттока населения.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55168" y="-30302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МЕРОПРИЯТИЯ В СФЕРЕ ОРГАНИЗАЦИИ МУНИЦИПАЛЬНОГО УПРАВЛЕНИЯ  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66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39552" y="1101833"/>
            <a:ext cx="0" cy="3862247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9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67</a:t>
            </a:fld>
            <a:endParaRPr lang="ru-RU" dirty="0"/>
          </a:p>
        </p:txBody>
      </p:sp>
      <p:pic>
        <p:nvPicPr>
          <p:cNvPr id="3" name="Picture 3" descr="C:\Users\Пользователь\Desktop\26-02-2019_13-39-28\Безымянный-2_Монтажная область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38"/>
          <a:stretch/>
        </p:blipFill>
        <p:spPr bwMode="auto">
          <a:xfrm>
            <a:off x="0" y="-83991"/>
            <a:ext cx="9137700" cy="694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375" y="1484784"/>
            <a:ext cx="7524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4554" y="2708920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Х. ЭНЕРГОСБЕРЕЖЕНИЕ И ПОВЫШЕНИЕ ЭНЕРГЕТИЧЕСКОЙ ЭФФЕКТИВНОСТИ 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логотип_Монтажная область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13050" cy="14846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1560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92351"/>
            <a:ext cx="9144000" cy="1785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46" y="260648"/>
            <a:ext cx="89624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655385" y="836712"/>
            <a:ext cx="7920881" cy="5432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объём потребляемых энергетических ресурсов как в многоквартирных домах, так и в муниципальных бюджетных учреждениях по республике сократился в связи с реализацией муниципальных целевых программ в области энергосбережения и повышения энергетической эффективности. 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данных программ реализованы мероприятия, направленные на повышение уровня энергосбережения уличного освещения, а также проведена реконструкция внутренних и внешних сетей электроснабжения в зданиях, строениях, сооружениях.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сравнении с 2019 годом наблюдалось уменьшение удельных величин потребления энергетических ресурсов в многоквартирных домах в городских округах Абакан, Саяногорск, Сорск, Бейском, Таштыпском, Усть-Абаканском 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Ширинском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районах. На снижение показателя повлияли и благоприятные погодные условия в конце мая и начале сентября 2020 года, в связи с чем население меньше пользовалось обогревающими электроприборами.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Аскизском и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оградском районах республики удельные величины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потребления энергетических ресурсов в многоквартирных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домах остались на уровне 2019 года, однако заметно их планомерное снижение по сравнению с более ранними периодами за счет постепенной замены и капитального ремонта части водопроводов, перехода на бытовую технику с более высоким классом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энергоэффективности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47675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Относительно 2019 года наблюдалось уменьшение удельных величин потребления энергетических ресурсов муниципальными бюджетными учреждениями в городских округах Абакан и Абаза, а также в Орджоникидзевском,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Таштыпском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Усть-Абаканском и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Ширинском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обусловлено процессом замены устаревшего оборудования.</a:t>
            </a:r>
          </a:p>
          <a:p>
            <a:pPr indent="447675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Аскизском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Бейском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Боградском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районах республики удельные величины потребления энергетических ресурсов муниципальными бюджетными учреждениями остались на уровне 2019 года. </a:t>
            </a:r>
          </a:p>
          <a:p>
            <a:pPr lvl="0" indent="457200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отдельным показателям отмечен рост величин потребления энергетических ресурсов муниципальными бюджетными учреждениями у городских округов Саяногорск, Сорск и Черногорск, а также у Алтайского района. Это обусловлено увеличением и  (или) обновлением электрического оборудования, увеличением штатной численности сотрудников учреждений, количества организаций и зданий в ведении муниципального образования. Данное увеличение показателей являлось незначительным.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indent="457200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повышения уровня энергосбережения и энергетической эффективности органам местного самоуправления рекомендовано актуализировать действующие муниципальные программы в сфере </a:t>
            </a:r>
            <a:r>
              <a:rPr lang="ru-RU" sz="12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энергоэффективности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обеспечить использование современных энергосберегающих технологий в сфере жилищно-коммунального хозяйства, разработать меры стимулирования жителей наиболее экономно потребляющих энергоресурсы.  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976" y="29815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ЭНЕРГОСБЕРЕЖЕНИЕ И ПОВЫШЕНИЕ </a:t>
            </a:r>
          </a:p>
          <a:p>
            <a:pPr lvl="0" algn="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ЭНЕРГЕТИЧЕСКОЙ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39552" y="908720"/>
            <a:ext cx="0" cy="54328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52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283" y="-2704"/>
            <a:ext cx="9203179" cy="6860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0767"/>
            <a:ext cx="9144000" cy="1747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698576" y="797464"/>
            <a:ext cx="5760640" cy="23409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Удельная величина потребления электрической энергии, кВт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 на 1 проживающего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252536" y="0"/>
            <a:ext cx="9403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ЭНЕРГОСБЕРЕЖЕНИЕ И ПОВЫШЕНИЕ </a:t>
            </a:r>
          </a:p>
          <a:p>
            <a:pPr lvl="0"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ЭНЕРГЕТИЧЕСКОЙ ЭФФЕКТИВНОСТИ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69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291966255"/>
              </p:ext>
            </p:extLst>
          </p:nvPr>
        </p:nvGraphicFramePr>
        <p:xfrm>
          <a:off x="1232992" y="1062589"/>
          <a:ext cx="6432376" cy="2334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645596850"/>
              </p:ext>
            </p:extLst>
          </p:nvPr>
        </p:nvGraphicFramePr>
        <p:xfrm>
          <a:off x="1362708" y="3717032"/>
          <a:ext cx="6432376" cy="2334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698576" y="3427648"/>
            <a:ext cx="5904656" cy="23409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Удельная величина потребления тепловой энергии, Гкал на 1 кв. метр общей площади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608366"/>
            <a:ext cx="461665" cy="535531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Многоквартирные дома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15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279" y="-6135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4699"/>
            <a:ext cx="9144000" cy="917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893" y="-6135"/>
            <a:ext cx="90700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СОЦИАЛЬНО-ЭКОНОМИЧЕСКОЕ РАЗВИТИЕ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46769" y="548680"/>
            <a:ext cx="8208912" cy="5512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7200" algn="just">
              <a:lnSpc>
                <a:spcPct val="105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отчетный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строительных работ выполнен на общую сумму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18,3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млрд рублей, или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96,7% к уровню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года. </a:t>
            </a:r>
          </a:p>
          <a:p>
            <a:pPr lvl="0" indent="457200" algn="just">
              <a:lnSpc>
                <a:spcPct val="105000"/>
              </a:lnSpc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Значительно снизились  (в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фактических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ценах)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объемы работ в г. Абакане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г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Саяногорске по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договорам строительного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подряда строительных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специализированных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прочих,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инженерных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сооружений, в г. Черногорске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строительства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коммунальных объектов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обеспечения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электроэнергией 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телекоммуникациями.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подрядных работ по указанным видам экономической деятельности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фактических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ценах)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уменьшился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11,7% относительно 2019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 54,1% в общем объеме работ.</a:t>
            </a: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то же время 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Саяногорске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Аскизском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районе увеличился объем электромонтажных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 (в 41,5 раза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г. Абазе,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Боградском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Таштыпском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раойне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выросло строительство автомобильных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 и автомагистралей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54,4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%).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рейтинге субъектов РФ и СФО по темпам роста объема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работ, выполненных по виду деятельности «Строительство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Хакасия заняла 50 и 5 места соответственно (в 2019 году – 55 и 8 места).</a:t>
            </a: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жилищном строительстве на протяжении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наблюдалась положительная динамика ввода жилья.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отчетный год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эксплуатацию введено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287,6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тыс.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 жилья, что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превысило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объемы жилищного строительства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года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16,1%. </a:t>
            </a: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Оборот розничной торговли сложился в сумме 93,6 млрд рублей (98,6% к 2019 году), платных услуг населению оказано на 19,3 млрд рублей (96,1%). Снижение оборота розничной торговли наблюдалось в деятельности индивидуальных предпринимателей, малых предприятий, хозяйствующих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 на розничных рынках 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ярмарках, субъектов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предпринимательства. Увеличение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оборота розничной торговли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зафиксировано в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крупных организаций и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микропредприятий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Индекс потребительских цен в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декабре 2020 года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относительно декабря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составил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106% (декабрь </a:t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к декабрю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103,4%). Высокая инфляция сложилась в результате опережающих темпов роста цен на продовольственные товары (108,1% к декабрю 2019 года), в том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числе на сахар (155%),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 и жиры (119,8%), плодоовощную продукцию,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включая картофель (118,8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%), макаронные 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крупяные изделия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(115,9%). </a:t>
            </a: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Среднемесячная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номинальная начисленная заработная плата работников организаций республики составила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43,8 тыс. рублей и по сравнению с 2019 годом выросла на 8%, реальная заработная плата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4%.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официально зарегистрированных безработных значительно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превысил уровень 2019 года и составил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5,5%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влияния эпидемии новой коронавирусной инфекции.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67544" y="548680"/>
            <a:ext cx="0" cy="525658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910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19" y="23813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19" y="-459577"/>
            <a:ext cx="9169515" cy="180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-218419" y="0"/>
            <a:ext cx="9403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ЭНЕРГОСБЕРЕЖЕНИЕ И ПОВЫШЕНИЕ </a:t>
            </a:r>
          </a:p>
          <a:p>
            <a:pPr lvl="0"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ЭНЕРГЕТИЧЕСКОЙ ЭФФЕКТИВНОСТИ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19699" y="897089"/>
            <a:ext cx="5760640" cy="23409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Удельная величина потребления горячей воды, куб метров на 1 проживающего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673616173"/>
              </p:ext>
            </p:extLst>
          </p:nvPr>
        </p:nvGraphicFramePr>
        <p:xfrm>
          <a:off x="1349950" y="1131184"/>
          <a:ext cx="6432376" cy="2334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719699" y="3501008"/>
            <a:ext cx="5760640" cy="23409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Удельная величина потребления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холодной воды 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куб метров на 1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проживающего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697927416"/>
              </p:ext>
            </p:extLst>
          </p:nvPr>
        </p:nvGraphicFramePr>
        <p:xfrm>
          <a:off x="1383831" y="3861048"/>
          <a:ext cx="6432376" cy="2334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17458" y="620688"/>
            <a:ext cx="461665" cy="535531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Многоквартирные дома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05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04"/>
            <a:ext cx="9150896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4044"/>
            <a:ext cx="9150896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547664" y="836712"/>
            <a:ext cx="6336704" cy="30926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Удельная величина потребления электрической энергии, кВт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 на 1 человека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252536" y="-2704"/>
            <a:ext cx="9403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ЭНЕРГОСБЕРЕЖЕНИЕ И ПОВЫШЕНИЕ </a:t>
            </a:r>
          </a:p>
          <a:p>
            <a:pPr lvl="0"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ЭНЕРГЕТИЧЕСКОЙ ЭФФЕКТИВНОСТИ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71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738352601"/>
              </p:ext>
            </p:extLst>
          </p:nvPr>
        </p:nvGraphicFramePr>
        <p:xfrm>
          <a:off x="1362708" y="3717032"/>
          <a:ext cx="6432376" cy="2334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698576" y="3427648"/>
            <a:ext cx="5904656" cy="23409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Удельная величина потребления тепловой энергии, Гкал на 1 кв. метр общей площади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908720"/>
            <a:ext cx="461665" cy="480131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бюджетные учреждения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814522577"/>
              </p:ext>
            </p:extLst>
          </p:nvPr>
        </p:nvGraphicFramePr>
        <p:xfrm>
          <a:off x="1555701" y="1222140"/>
          <a:ext cx="6360368" cy="2163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43177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19" y="23813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19" y="-459577"/>
            <a:ext cx="9169515" cy="180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-218419" y="0"/>
            <a:ext cx="94034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ЭНЕРГОСБЕРЕЖЕНИЕ И ПОВЫШЕНИЕ </a:t>
            </a:r>
          </a:p>
          <a:p>
            <a:pPr lvl="0"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ЭНЕРГЕТИЧЕСКОЙ ЭФФЕКТИВНОСТИ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19699" y="897089"/>
            <a:ext cx="5760640" cy="23409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Удельная величина потребления горячей воды, куб метров на 1 проживающего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698529597"/>
              </p:ext>
            </p:extLst>
          </p:nvPr>
        </p:nvGraphicFramePr>
        <p:xfrm>
          <a:off x="1349950" y="1131184"/>
          <a:ext cx="6432376" cy="2334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1719699" y="3501008"/>
            <a:ext cx="5760640" cy="23409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Удельная величина потребления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холодной воды 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куб метров на 1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проживающего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2285874111"/>
              </p:ext>
            </p:extLst>
          </p:nvPr>
        </p:nvGraphicFramePr>
        <p:xfrm>
          <a:off x="1383831" y="3861048"/>
          <a:ext cx="6432376" cy="2334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55576" y="908720"/>
            <a:ext cx="461665" cy="480131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бюджетные учреждения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32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39" y="0"/>
            <a:ext cx="9159039" cy="685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68529" y="677584"/>
            <a:ext cx="7776864" cy="5703744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7200" algn="just"/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-20556" y="-605458"/>
            <a:ext cx="9164556" cy="2185515"/>
            <a:chOff x="-20556" y="-605458"/>
            <a:chExt cx="9164556" cy="2185515"/>
          </a:xfrm>
        </p:grpSpPr>
        <p:pic>
          <p:nvPicPr>
            <p:cNvPr id="27" name="Picture 3" descr="C:\Users\Пользователь\Desktop\02-02-2019_11-23-10\3-06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0556" y="-605458"/>
              <a:ext cx="9144000" cy="2185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17711" y="-30302"/>
              <a:ext cx="912628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ПРОВЕДЕНИЕ НЕЗАВИСИМОЙ ОЦЕНКИ КАЧЕСТВА УСЛОВИЙ ОКАЗАНИЯ УСЛУГ ОРГАНИЗАЦИЯМИ В СФЕРАХ КУЛЬТУРЫ, ОХРАНЫ ЗДОРОВЬЯ, ОБРАЗОВАНИЯ И СОЦИАЛЬНОГО ОБСЛУЖИВАНИЯ  </a:t>
              </a:r>
              <a:endPara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668529" y="1016730"/>
            <a:ext cx="7920881" cy="507656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indent="447675" algn="just"/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в республике проведена независимая оценка качества условий оказания услуг муниципальными организациями в сферах культуры и образования, расположенных на территории соответствующих муниципальных образований и оказывающими услуги за счет бюджетных ассигнований бюджетов муниципальных образований.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Независимая оценка качества условий оказания услуг организациями предусматривала оценку условий оказания услуг по таким общим критериям, как открытость и доступность информации об организации; комфортность условий предоставления услуг; доброжелательность, вежливость работников организаций; удовлетворенность условиями оказания услуг, а также доступность услуг для граждан с ограниченными возможностями здоровья.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балл по республике оценки качества оказания услуг культурными и образовательными организациями из 100 возможных балов составил 84% и 82,9% соответственно (по данным официального сайта для размещения информации о государственных и муниципальных учреждениях в информационно-телекоммуникационной сети «Интернет»).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Независимая оценка качества условий оказания услуг в сфере культуры в 2020 году проводилась в 9 муниципальных образованиях республики (все городские округа, а также Алтайский, Бейский, Усть-Абаканский 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Ширинский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районы).</a:t>
            </a:r>
          </a:p>
          <a:p>
            <a:pPr indent="447675" algn="just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Наибольшее значение показателя среди городских округов зафиксировано в </a:t>
            </a:r>
            <a:b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Саяногорске (94,7 баллов), среди муниципальных районов – Алтайский район (87,1 баллов). Наименьшее значение среди всех муниципальных образований республики отмечено в Ширинском районе (79,6 баллов).</a:t>
            </a:r>
          </a:p>
          <a:p>
            <a:pPr indent="447675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Независимая оценка качества условий оказания услуг в сфере образования проводилась по всем муниципальным образованиям, за исключением городских округов Саяногорск и Черногорск.</a:t>
            </a:r>
          </a:p>
          <a:p>
            <a:pPr indent="447675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результатам независимой оценки наивысший бал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г. 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Абакан (87,2 баллов) и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Таштыпский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 (85,8 баллов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наименьший -  </a:t>
            </a:r>
            <a:r>
              <a:rPr lang="ru-RU" sz="1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Аскизский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 (75,3 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баллов).</a:t>
            </a:r>
          </a:p>
          <a:p>
            <a:pPr indent="447675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всех муниципальных образованиях, в которых проводилась независимая оценка качества условий оказания услуг в сфере образования, в 2019  и в 2020 году наблюдается прирост показателя.</a:t>
            </a:r>
          </a:p>
          <a:p>
            <a:pPr indent="447675"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Лидером по приросту среди муниципальных районов является 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Таштыпский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 (21,8 баллов), среди городских округов – г. Абакан (12,1 баллов</a:t>
            </a:r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616278" y="1196750"/>
            <a:ext cx="0" cy="489654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70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039" y="0"/>
            <a:ext cx="915904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68529" y="677584"/>
            <a:ext cx="7776864" cy="5703744"/>
          </a:xfrm>
          <a:prstGeom prst="rect">
            <a:avLst/>
          </a:prstGeom>
          <a:noFill/>
          <a:ln>
            <a:noFill/>
          </a:ln>
          <a:effectLst>
            <a:outerShdw blurRad="40000" dist="20000" dir="5400000" rotWithShape="0">
              <a:schemeClr val="bg1">
                <a:alpha val="3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457200" algn="just"/>
            <a:endParaRPr lang="ru-RU" sz="1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3553" y="1196752"/>
            <a:ext cx="7920881" cy="2332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7675" algn="just"/>
            <a:endPara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3554623489"/>
              </p:ext>
            </p:extLst>
          </p:nvPr>
        </p:nvGraphicFramePr>
        <p:xfrm>
          <a:off x="551537" y="3645024"/>
          <a:ext cx="8104911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2064580199"/>
              </p:ext>
            </p:extLst>
          </p:nvPr>
        </p:nvGraphicFramePr>
        <p:xfrm>
          <a:off x="444615" y="994952"/>
          <a:ext cx="8104911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5" name="Группа 14"/>
          <p:cNvGrpSpPr/>
          <p:nvPr/>
        </p:nvGrpSpPr>
        <p:grpSpPr>
          <a:xfrm>
            <a:off x="-6896" y="-622880"/>
            <a:ext cx="9164556" cy="2185515"/>
            <a:chOff x="-20556" y="-605458"/>
            <a:chExt cx="9164556" cy="2185515"/>
          </a:xfrm>
        </p:grpSpPr>
        <p:pic>
          <p:nvPicPr>
            <p:cNvPr id="16" name="Picture 3" descr="C:\Users\Пользователь\Desktop\02-02-2019_11-23-10\3-06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0556" y="-605458"/>
              <a:ext cx="9144000" cy="21855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Прямоугольник 16"/>
            <p:cNvSpPr/>
            <p:nvPr/>
          </p:nvSpPr>
          <p:spPr>
            <a:xfrm>
              <a:off x="17711" y="-30302"/>
              <a:ext cx="9126289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ru-RU" b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ПРОВЕДЕНИЕ НЕЗАВИСИМОЙ ОЦЕНКИ КАЧЕСТВА УСЛОВИЙ ОКАЗАНИЯ УСЛУГ ОРГАНИЗАЦИЯМИ В СФЕРАХ КУЛЬТУРЫ, ОХРАНЫ ЗДОРОВЬЯ, ОБРАЗОВАНИЯ И СОЦИАЛЬНОГО ОБСЛУЖИВАНИЯ  </a:t>
              </a:r>
              <a:endPara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126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35" y="23813"/>
            <a:ext cx="9159134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0" y="-747464"/>
            <a:ext cx="9173471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-259432" y="57771"/>
            <a:ext cx="9403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РЕЙТИНГ МУНИЦИПАЛЬНЫХ ОБРАЗОВАНИЙ 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ХАКАСИЯ ПО ДОСТИГНУТОМУ УРОВНЮ 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ДИНАМИКЕ ЭФФЕКТИВНОСТИ ДЕЯТЕЛЬНОСТИ 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МЕСТНОГО САМОУПРАВЛЕНИЯ ПО ИТОГАМ 2020 ГОДА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795856"/>
              </p:ext>
            </p:extLst>
          </p:nvPr>
        </p:nvGraphicFramePr>
        <p:xfrm>
          <a:off x="971600" y="1412776"/>
          <a:ext cx="7539172" cy="338328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15212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56251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3615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по достигнутому уровню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Городские округа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районы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по достигнутой динамике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Городские округа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районы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5200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Саяногорск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Алтайский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Абакан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Алтайский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348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Абакан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Бейский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Абаза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Аскизский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1719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Абаза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Орджоникидзевский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Сорск</a:t>
                      </a:r>
                    </a:p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Таштыпский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5890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Черногорск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Ширинский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Саяногорск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Орджоникидзевский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7261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Сорск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Аскизский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Черногорск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Ширинский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5833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Усть-Абаканский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Усть-Абаканский район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12803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Таштыпский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Бейский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6454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VIII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Боградский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VIII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Боградский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07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13"/>
            <a:ext cx="9144000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1" y="-819472"/>
            <a:ext cx="9160405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-100136" y="-7712"/>
            <a:ext cx="92737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РЕЙТИНГ МУНИЦИПАЛЬНЫХ ОБРАЗОВАНИЙ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РЕСПУБЛИКИ ХАКАСИЯ ПО КОМПЛЕКСНОЙ ОЦЕНКЕ ЭФФЕКТИВНОСТИ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ОРГАНОВ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МЕСТНОГО САМОУПРАВЛЕНИЯ ПО ИТОГАМ 2020 ГОДА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2227286"/>
              </p:ext>
            </p:extLst>
          </p:nvPr>
        </p:nvGraphicFramePr>
        <p:xfrm>
          <a:off x="971600" y="1556792"/>
          <a:ext cx="4104456" cy="321016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94718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8397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97329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55748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в рейтинге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Городские округа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районы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344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Абакан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Алтайский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344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Абаза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Орджоникидзевский район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44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Саяногорск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Ширинский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район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1126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Сорск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Бейский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район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344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г. Черногорск</a:t>
                      </a:r>
                      <a:endParaRPr kumimoji="0" lang="ru-RU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Аскизский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344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Таштыпский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344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Усть-Абаканский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3448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VIII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Боградский район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7" name="Picture 34" descr="Карта РХ_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58" r="-2058"/>
          <a:stretch>
            <a:fillRect/>
          </a:stretch>
        </p:blipFill>
        <p:spPr bwMode="auto">
          <a:xfrm>
            <a:off x="5376247" y="1484784"/>
            <a:ext cx="3676650" cy="4602396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76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63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 dirty="0"/>
          </a:p>
        </p:txBody>
      </p:sp>
      <p:pic>
        <p:nvPicPr>
          <p:cNvPr id="3" name="Picture 3" descr="C:\Users\Пользователь\Desktop\26-02-2019_13-39-28\Безымянный-2_Монтажная область 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738"/>
          <a:stretch/>
        </p:blipFill>
        <p:spPr bwMode="auto">
          <a:xfrm>
            <a:off x="0" y="-83991"/>
            <a:ext cx="9137700" cy="694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375" y="1484784"/>
            <a:ext cx="7524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mbria" panose="02040503050406030204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Cambria" panose="0204050305040603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5935" y="2785283"/>
            <a:ext cx="74888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ЭКОНОМИЧЕСКОЕ РАЗВИТИЕ 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логотип_Монтажная область 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13050" cy="14846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2521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481" y="23813"/>
            <a:ext cx="9186519" cy="683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3" descr="C:\Users\Пользователь\Desktop\02-02-2019_11-23-10\3-0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" y="-248903"/>
            <a:ext cx="9144000" cy="916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3669" y="9346"/>
            <a:ext cx="896244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МАЛОЕ И СРЕДНЕЕ ПРЕДПРИНИМАТЕЛЬСТВО</a:t>
            </a:r>
            <a:endParaRPr lang="ru-RU" sz="2000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2" y="548680"/>
            <a:ext cx="7920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благоприятных условий для ведения предпринимательской деятельности является одним из основных направлений государственной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политики региональных властей.  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Республики Хакасия сохраняется неравномерность распределения субъектов малого предпринимательства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городскими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округами и муниципальными районами.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более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развитой инфраструктуры поддержки малого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предпринимательства и высокий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потребительский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спрос явились благоприятными условиями для развития бизнеса в городских округах.</a:t>
            </a:r>
          </a:p>
          <a:p>
            <a:pPr indent="457200" algn="just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муниципальных образований региона наибольшая концентрация предпринимателей отмечена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городах Абакане, Саяногорске, Черногорске,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в Усть-Абаканском и Бейском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районах. Наименьшее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показателя среди всех муниципальных образований республики отмечено </a:t>
            </a:r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Боградском </a:t>
            </a:r>
            <a:r>
              <a:rPr lang="ru-RU" sz="12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районе.</a:t>
            </a:r>
            <a:endParaRPr lang="ru-RU" sz="1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2" name="Диаграмма 71"/>
          <p:cNvGraphicFramePr/>
          <p:nvPr>
            <p:extLst>
              <p:ext uri="{D42A27DB-BD31-4B8C-83A1-F6EECF244321}">
                <p14:modId xmlns:p14="http://schemas.microsoft.com/office/powerpoint/2010/main" val="606739901"/>
              </p:ext>
            </p:extLst>
          </p:nvPr>
        </p:nvGraphicFramePr>
        <p:xfrm>
          <a:off x="609602" y="2564904"/>
          <a:ext cx="4647371" cy="3637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73" name="Группа 72"/>
          <p:cNvGrpSpPr/>
          <p:nvPr/>
        </p:nvGrpSpPr>
        <p:grpSpPr>
          <a:xfrm>
            <a:off x="5136901" y="2835685"/>
            <a:ext cx="3880586" cy="2354278"/>
            <a:chOff x="-310187" y="-236451"/>
            <a:chExt cx="4340511" cy="2073950"/>
          </a:xfrm>
        </p:grpSpPr>
        <p:grpSp>
          <p:nvGrpSpPr>
            <p:cNvPr id="74" name="Группа 73"/>
            <p:cNvGrpSpPr/>
            <p:nvPr/>
          </p:nvGrpSpPr>
          <p:grpSpPr>
            <a:xfrm>
              <a:off x="-36642" y="109017"/>
              <a:ext cx="4066966" cy="1661517"/>
              <a:chOff x="-366317" y="-124901"/>
              <a:chExt cx="4067686" cy="1661547"/>
            </a:xfrm>
          </p:grpSpPr>
          <p:grpSp>
            <p:nvGrpSpPr>
              <p:cNvPr id="77" name="Группа 76"/>
              <p:cNvGrpSpPr/>
              <p:nvPr/>
            </p:nvGrpSpPr>
            <p:grpSpPr>
              <a:xfrm>
                <a:off x="74428" y="191386"/>
                <a:ext cx="2237740" cy="1103063"/>
                <a:chOff x="0" y="0"/>
                <a:chExt cx="2238117" cy="1103292"/>
              </a:xfrm>
            </p:grpSpPr>
            <p:grpSp>
              <p:nvGrpSpPr>
                <p:cNvPr id="83" name="Группа 82"/>
                <p:cNvGrpSpPr/>
                <p:nvPr/>
              </p:nvGrpSpPr>
              <p:grpSpPr>
                <a:xfrm>
                  <a:off x="1" y="21265"/>
                  <a:ext cx="2231536" cy="1082027"/>
                  <a:chOff x="-31901" y="0"/>
                  <a:chExt cx="2231880" cy="1082568"/>
                </a:xfrm>
              </p:grpSpPr>
              <p:grpSp>
                <p:nvGrpSpPr>
                  <p:cNvPr id="87" name="Группа 86"/>
                  <p:cNvGrpSpPr/>
                  <p:nvPr/>
                </p:nvGrpSpPr>
                <p:grpSpPr>
                  <a:xfrm>
                    <a:off x="0" y="0"/>
                    <a:ext cx="2199979" cy="819115"/>
                    <a:chOff x="0" y="0"/>
                    <a:chExt cx="2199979" cy="819115"/>
                  </a:xfrm>
                </p:grpSpPr>
                <p:sp>
                  <p:nvSpPr>
                    <p:cNvPr id="90" name="Прямоугольный треугольник 89"/>
                    <p:cNvSpPr/>
                    <p:nvPr/>
                  </p:nvSpPr>
                  <p:spPr>
                    <a:xfrm>
                      <a:off x="1105786" y="414670"/>
                      <a:ext cx="1094193" cy="404445"/>
                    </a:xfrm>
                    <a:prstGeom prst="rtTriangle">
                      <a:avLst/>
                    </a:pr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 dirty="0">
                        <a:solidFill>
                          <a:prstClr val="white"/>
                        </a:solidFill>
                      </a:endParaRPr>
                    </a:p>
                  </p:txBody>
                </p:sp>
                <p:sp>
                  <p:nvSpPr>
                    <p:cNvPr id="91" name="Прямоугольник 301"/>
                    <p:cNvSpPr/>
                    <p:nvPr/>
                  </p:nvSpPr>
                  <p:spPr>
                    <a:xfrm>
                      <a:off x="0" y="0"/>
                      <a:ext cx="1111250" cy="819115"/>
                    </a:xfrm>
                    <a:custGeom>
                      <a:avLst/>
                      <a:gdLst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244549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90846"/>
                        <a:gd name="connsiteY0" fmla="*/ 0 h 839470"/>
                        <a:gd name="connsiteX1" fmla="*/ 1190846 w 1190846"/>
                        <a:gd name="connsiteY1" fmla="*/ 478465 h 839470"/>
                        <a:gd name="connsiteX2" fmla="*/ 1111250 w 1190846"/>
                        <a:gd name="connsiteY2" fmla="*/ 839470 h 839470"/>
                        <a:gd name="connsiteX3" fmla="*/ 0 w 1190846"/>
                        <a:gd name="connsiteY3" fmla="*/ 839470 h 839470"/>
                        <a:gd name="connsiteX4" fmla="*/ 0 w 1190846"/>
                        <a:gd name="connsiteY4" fmla="*/ 0 h 839470"/>
                        <a:gd name="connsiteX0" fmla="*/ 0 w 1111250"/>
                        <a:gd name="connsiteY0" fmla="*/ 0 h 839470"/>
                        <a:gd name="connsiteX1" fmla="*/ 1061513 w 1111250"/>
                        <a:gd name="connsiteY1" fmla="*/ 446567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  <a:gd name="connsiteX0" fmla="*/ 0 w 1111250"/>
                        <a:gd name="connsiteY0" fmla="*/ 0 h 839470"/>
                        <a:gd name="connsiteX1" fmla="*/ 1111250 w 1111250"/>
                        <a:gd name="connsiteY1" fmla="*/ 414670 h 839470"/>
                        <a:gd name="connsiteX2" fmla="*/ 1111250 w 1111250"/>
                        <a:gd name="connsiteY2" fmla="*/ 839470 h 839470"/>
                        <a:gd name="connsiteX3" fmla="*/ 0 w 1111250"/>
                        <a:gd name="connsiteY3" fmla="*/ 839470 h 839470"/>
                        <a:gd name="connsiteX4" fmla="*/ 0 w 1111250"/>
                        <a:gd name="connsiteY4" fmla="*/ 0 h 8394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111250" h="839470">
                          <a:moveTo>
                            <a:pt x="0" y="0"/>
                          </a:moveTo>
                          <a:lnTo>
                            <a:pt x="1111250" y="414670"/>
                          </a:lnTo>
                          <a:lnTo>
                            <a:pt x="1111250" y="839470"/>
                          </a:lnTo>
                          <a:lnTo>
                            <a:pt x="0" y="83947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00B050"/>
                    </a:solidFill>
                    <a:ln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ru-RU" dirty="0">
                        <a:solidFill>
                          <a:prstClr val="white"/>
                        </a:solidFill>
                      </a:endParaRPr>
                    </a:p>
                  </p:txBody>
                </p:sp>
              </p:grpSp>
              <p:sp>
                <p:nvSpPr>
                  <p:cNvPr id="88" name="Левая фигурная скобка 87"/>
                  <p:cNvSpPr/>
                  <p:nvPr/>
                </p:nvSpPr>
                <p:spPr>
                  <a:xfrm rot="16200000">
                    <a:off x="410513" y="381887"/>
                    <a:ext cx="258267" cy="1143096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 dirty="0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89" name="Левая фигурная скобка 88"/>
                  <p:cNvSpPr/>
                  <p:nvPr/>
                </p:nvSpPr>
                <p:spPr>
                  <a:xfrm rot="16200000">
                    <a:off x="1524034" y="458494"/>
                    <a:ext cx="243204" cy="1004944"/>
                  </a:xfrm>
                  <a:prstGeom prst="leftBrac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ru-RU" dirty="0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84" name="Блок-схема: узел 83"/>
                <p:cNvSpPr/>
                <p:nvPr/>
              </p:nvSpPr>
              <p:spPr>
                <a:xfrm>
                  <a:off x="0" y="0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5" name="Блок-схема: узел 84"/>
                <p:cNvSpPr/>
                <p:nvPr/>
              </p:nvSpPr>
              <p:spPr>
                <a:xfrm>
                  <a:off x="1116418" y="393404"/>
                  <a:ext cx="58420" cy="63500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 dirty="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86" name="Блок-схема: узел 85"/>
                <p:cNvSpPr/>
                <p:nvPr/>
              </p:nvSpPr>
              <p:spPr>
                <a:xfrm>
                  <a:off x="2179674" y="808074"/>
                  <a:ext cx="58443" cy="63795"/>
                </a:xfrm>
                <a:prstGeom prst="flowChartConnector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ru-RU" dirty="0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78" name="Надпись 2"/>
              <p:cNvSpPr txBox="1">
                <a:spLocks noChangeArrowheads="1"/>
              </p:cNvSpPr>
              <p:nvPr/>
            </p:nvSpPr>
            <p:spPr bwMode="auto">
              <a:xfrm>
                <a:off x="1211748" y="341110"/>
                <a:ext cx="1613268" cy="2201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РХ </a:t>
                </a:r>
                <a:r>
                  <a:rPr lang="ru-RU" sz="12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–</a:t>
                </a:r>
                <a:r>
                  <a:rPr lang="ru-RU" sz="1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260,2 единиц</a:t>
                </a:r>
                <a:endParaRPr lang="ru-RU" sz="1200" dirty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" name="Надпись 2"/>
              <p:cNvSpPr txBox="1">
                <a:spLocks noChangeArrowheads="1"/>
              </p:cNvSpPr>
              <p:nvPr/>
            </p:nvSpPr>
            <p:spPr bwMode="auto">
              <a:xfrm>
                <a:off x="2277735" y="865938"/>
                <a:ext cx="1423634" cy="3508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r>
                  <a:rPr lang="ru-RU" sz="12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161</a:t>
                </a:r>
                <a:r>
                  <a:rPr lang="ru-RU" sz="1200" dirty="0" smtClean="0">
                    <a:solidFill>
                      <a:prstClr val="black"/>
                    </a:solidFill>
                    <a:latin typeface="Palatino Linotype"/>
                    <a:ea typeface="Palatino Linotype"/>
                    <a:cs typeface="Times New Roman"/>
                  </a:rPr>
                  <a:t> </a:t>
                </a:r>
                <a:r>
                  <a:rPr lang="ru-RU" sz="1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единица</a:t>
                </a:r>
                <a:endParaRPr lang="ru-RU" sz="1200" dirty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" name="Надпись 2"/>
              <p:cNvSpPr txBox="1">
                <a:spLocks noChangeArrowheads="1"/>
              </p:cNvSpPr>
              <p:nvPr/>
            </p:nvSpPr>
            <p:spPr bwMode="auto">
              <a:xfrm>
                <a:off x="-366317" y="-124901"/>
                <a:ext cx="1271948" cy="3162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b="1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601,3</a:t>
                </a:r>
                <a:r>
                  <a:rPr lang="ru-RU" sz="1200" dirty="0" smtClean="0">
                    <a:solidFill>
                      <a:prstClr val="black"/>
                    </a:solidFill>
                    <a:latin typeface="Palatino Linotype"/>
                    <a:ea typeface="Palatino Linotype"/>
                    <a:cs typeface="Times New Roman"/>
                  </a:rPr>
                  <a:t> </a:t>
                </a:r>
                <a:r>
                  <a:rPr lang="ru-RU" sz="1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единиц</a:t>
                </a:r>
                <a:endParaRPr lang="ru-RU" sz="1200" dirty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Надпись 2"/>
              <p:cNvSpPr txBox="1">
                <a:spLocks noChangeArrowheads="1"/>
              </p:cNvSpPr>
              <p:nvPr/>
            </p:nvSpPr>
            <p:spPr bwMode="auto">
              <a:xfrm>
                <a:off x="353472" y="1239466"/>
                <a:ext cx="616586" cy="2971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4</a:t>
                </a:r>
                <a:r>
                  <a:rPr lang="ru-RU" sz="1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 </a:t>
                </a:r>
                <a:r>
                  <a:rPr lang="ru-RU" sz="1200" dirty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МО</a:t>
                </a:r>
              </a:p>
            </p:txBody>
          </p:sp>
          <p:sp>
            <p:nvSpPr>
              <p:cNvPr id="82" name="Надпись 2"/>
              <p:cNvSpPr txBox="1">
                <a:spLocks noChangeArrowheads="1"/>
              </p:cNvSpPr>
              <p:nvPr/>
            </p:nvSpPr>
            <p:spPr bwMode="auto">
              <a:xfrm>
                <a:off x="1435835" y="1235878"/>
                <a:ext cx="983186" cy="3007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12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ea typeface="Palatino Linotype"/>
                    <a:cs typeface="Times New Roman" panose="02020603050405020304" pitchFamily="18" charset="0"/>
                  </a:rPr>
                  <a:t>9 МО</a:t>
                </a:r>
                <a:endParaRPr lang="ru-RU" sz="1200" dirty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75" name="Надпись 2"/>
            <p:cNvSpPr txBox="1">
              <a:spLocks noChangeArrowheads="1"/>
            </p:cNvSpPr>
            <p:nvPr/>
          </p:nvSpPr>
          <p:spPr bwMode="auto">
            <a:xfrm>
              <a:off x="-310187" y="-236451"/>
              <a:ext cx="1545268" cy="4104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>
                <a:spcAft>
                  <a:spcPts val="1000"/>
                </a:spcAft>
              </a:pPr>
              <a:r>
                <a:rPr lang="ru-RU" sz="11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Мах </a:t>
              </a:r>
              <a:br>
                <a:rPr lang="ru-RU" sz="11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</a:br>
              <a:r>
                <a:rPr lang="ru-RU" sz="11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г. Абакан</a:t>
              </a:r>
              <a:endPara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</p:txBody>
        </p:sp>
        <p:sp>
          <p:nvSpPr>
            <p:cNvPr id="76" name="Надпись 2"/>
            <p:cNvSpPr txBox="1">
              <a:spLocks noChangeArrowheads="1"/>
            </p:cNvSpPr>
            <p:nvPr/>
          </p:nvSpPr>
          <p:spPr bwMode="auto">
            <a:xfrm>
              <a:off x="2322063" y="1289178"/>
              <a:ext cx="1664130" cy="548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algn="ctr"/>
              <a:r>
                <a:rPr lang="ru-RU" sz="11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М</a:t>
              </a:r>
              <a:r>
                <a:rPr lang="en-US" sz="11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in </a:t>
              </a:r>
              <a:endPara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  <a:p>
              <a:pPr algn="ctr"/>
              <a:r>
                <a:rPr lang="ru-RU" sz="11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Боградский </a:t>
              </a:r>
              <a:r>
                <a:rPr lang="ru-RU" sz="1100" b="1" dirty="0">
                  <a:solidFill>
                    <a:prstClr val="black"/>
                  </a:solidFill>
                  <a:latin typeface="Times New Roman" panose="02020603050405020304" pitchFamily="18" charset="0"/>
                  <a:ea typeface="Palatino Linotype"/>
                  <a:cs typeface="Times New Roman" panose="02020603050405020304" pitchFamily="18" charset="0"/>
                </a:rPr>
                <a:t>район</a:t>
              </a:r>
              <a:endParaRPr lang="ru-RU" sz="1100" dirty="0">
                <a:solidFill>
                  <a:prstClr val="black"/>
                </a:solidFill>
                <a:latin typeface="Times New Roman" panose="02020603050405020304" pitchFamily="18" charset="0"/>
                <a:ea typeface="Palatino Linotype"/>
                <a:cs typeface="Times New Roman" panose="02020603050405020304" pitchFamily="18" charset="0"/>
              </a:endParaRPr>
            </a:p>
          </p:txBody>
        </p:sp>
      </p:grpSp>
      <p:cxnSp>
        <p:nvCxnSpPr>
          <p:cNvPr id="4" name="Прямая соединительная линия 3"/>
          <p:cNvCxnSpPr/>
          <p:nvPr/>
        </p:nvCxnSpPr>
        <p:spPr>
          <a:xfrm>
            <a:off x="539552" y="479430"/>
            <a:ext cx="0" cy="189282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757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22001</TotalTime>
  <Words>7544</Words>
  <Application>Microsoft Office PowerPoint</Application>
  <PresentationFormat>Экран (4:3)</PresentationFormat>
  <Paragraphs>1017</Paragraphs>
  <Slides>76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76</vt:i4>
      </vt:variant>
    </vt:vector>
  </HeadingPairs>
  <TitlesOfParts>
    <vt:vector size="7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Речкова Татьяна</dc:creator>
  <cp:lastModifiedBy>Пользователь</cp:lastModifiedBy>
  <cp:revision>858</cp:revision>
  <cp:lastPrinted>2021-09-29T07:17:33Z</cp:lastPrinted>
  <dcterms:created xsi:type="dcterms:W3CDTF">2019-02-03T05:17:12Z</dcterms:created>
  <dcterms:modified xsi:type="dcterms:W3CDTF">2021-09-29T08:49:13Z</dcterms:modified>
</cp:coreProperties>
</file>